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347" r:id="rId2"/>
    <p:sldId id="346" r:id="rId3"/>
    <p:sldId id="256" r:id="rId4"/>
    <p:sldId id="268" r:id="rId5"/>
    <p:sldId id="312" r:id="rId6"/>
    <p:sldId id="321" r:id="rId7"/>
    <p:sldId id="344" r:id="rId8"/>
    <p:sldId id="314" r:id="rId9"/>
    <p:sldId id="315" r:id="rId10"/>
    <p:sldId id="319" r:id="rId11"/>
    <p:sldId id="345" r:id="rId12"/>
    <p:sldId id="317" r:id="rId13"/>
    <p:sldId id="318" r:id="rId14"/>
    <p:sldId id="316" r:id="rId15"/>
    <p:sldId id="320" r:id="rId16"/>
    <p:sldId id="323" r:id="rId17"/>
    <p:sldId id="324" r:id="rId18"/>
    <p:sldId id="325" r:id="rId19"/>
    <p:sldId id="326" r:id="rId20"/>
    <p:sldId id="327" r:id="rId21"/>
    <p:sldId id="348" r:id="rId22"/>
    <p:sldId id="349" r:id="rId23"/>
    <p:sldId id="328" r:id="rId24"/>
    <p:sldId id="329" r:id="rId25"/>
    <p:sldId id="330" r:id="rId26"/>
    <p:sldId id="331" r:id="rId27"/>
    <p:sldId id="332" r:id="rId28"/>
    <p:sldId id="334" r:id="rId29"/>
    <p:sldId id="335" r:id="rId30"/>
    <p:sldId id="333" r:id="rId31"/>
    <p:sldId id="350" r:id="rId32"/>
    <p:sldId id="336" r:id="rId33"/>
    <p:sldId id="337" r:id="rId34"/>
    <p:sldId id="338" r:id="rId35"/>
    <p:sldId id="340" r:id="rId36"/>
    <p:sldId id="342" r:id="rId37"/>
    <p:sldId id="351" r:id="rId38"/>
    <p:sldId id="352" r:id="rId39"/>
    <p:sldId id="353" r:id="rId40"/>
    <p:sldId id="354" r:id="rId41"/>
    <p:sldId id="355" r:id="rId42"/>
    <p:sldId id="358" r:id="rId43"/>
    <p:sldId id="356" r:id="rId44"/>
    <p:sldId id="357" r:id="rId45"/>
    <p:sldId id="267" r:id="rId46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FE4CBB-D143-45B7-9E45-CF36744AB7D4}" v="33" dt="2025-08-20T04:20:39.9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83" autoAdjust="0"/>
    <p:restoredTop sz="90828" autoAdjust="0"/>
  </p:normalViewPr>
  <p:slideViewPr>
    <p:cSldViewPr snapToGrid="0" snapToObjects="1">
      <p:cViewPr varScale="1">
        <p:scale>
          <a:sx n="170" d="100"/>
          <a:sy n="170" d="100"/>
        </p:scale>
        <p:origin x="944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iee Lorena Marín Jiménez" userId="dd18c6fffd6e7bce" providerId="LiveId" clId="{D7FE4CBB-D143-45B7-9E45-CF36744AB7D4}"/>
    <pc:docChg chg="undo custSel addSld delSld modSld sldOrd">
      <pc:chgData name="Angiee Lorena Marín Jiménez" userId="dd18c6fffd6e7bce" providerId="LiveId" clId="{D7FE4CBB-D143-45B7-9E45-CF36744AB7D4}" dt="2025-08-21T15:22:59.152" v="754" actId="20577"/>
      <pc:docMkLst>
        <pc:docMk/>
      </pc:docMkLst>
      <pc:sldChg chg="modSp mod">
        <pc:chgData name="Angiee Lorena Marín Jiménez" userId="dd18c6fffd6e7bce" providerId="LiveId" clId="{D7FE4CBB-D143-45B7-9E45-CF36744AB7D4}" dt="2025-08-20T01:31:27.830" v="123" actId="20577"/>
        <pc:sldMkLst>
          <pc:docMk/>
          <pc:sldMk cId="3014955131" sldId="256"/>
        </pc:sldMkLst>
        <pc:spChg chg="mod">
          <ac:chgData name="Angiee Lorena Marín Jiménez" userId="dd18c6fffd6e7bce" providerId="LiveId" clId="{D7FE4CBB-D143-45B7-9E45-CF36744AB7D4}" dt="2025-08-20T01:31:27.830" v="123" actId="20577"/>
          <ac:spMkLst>
            <pc:docMk/>
            <pc:sldMk cId="3014955131" sldId="256"/>
            <ac:spMk id="4" creationId="{0A627112-A083-5748-48D9-AF17516DE42C}"/>
          </ac:spMkLst>
        </pc:spChg>
      </pc:sldChg>
      <pc:sldChg chg="modSp mod">
        <pc:chgData name="Angiee Lorena Marín Jiménez" userId="dd18c6fffd6e7bce" providerId="LiveId" clId="{D7FE4CBB-D143-45B7-9E45-CF36744AB7D4}" dt="2025-08-20T04:18:42.719" v="738" actId="115"/>
        <pc:sldMkLst>
          <pc:docMk/>
          <pc:sldMk cId="2397059750" sldId="312"/>
        </pc:sldMkLst>
        <pc:spChg chg="mod">
          <ac:chgData name="Angiee Lorena Marín Jiménez" userId="dd18c6fffd6e7bce" providerId="LiveId" clId="{D7FE4CBB-D143-45B7-9E45-CF36744AB7D4}" dt="2025-08-20T04:18:42.719" v="738" actId="115"/>
          <ac:spMkLst>
            <pc:docMk/>
            <pc:sldMk cId="2397059750" sldId="312"/>
            <ac:spMk id="3" creationId="{EB52CB5B-13D7-9F9A-A459-1FD01640AA1B}"/>
          </ac:spMkLst>
        </pc:spChg>
      </pc:sldChg>
      <pc:sldChg chg="modSp mod">
        <pc:chgData name="Angiee Lorena Marín Jiménez" userId="dd18c6fffd6e7bce" providerId="LiveId" clId="{D7FE4CBB-D143-45B7-9E45-CF36744AB7D4}" dt="2025-08-21T13:54:57.324" v="753" actId="115"/>
        <pc:sldMkLst>
          <pc:docMk/>
          <pc:sldMk cId="1910904288" sldId="314"/>
        </pc:sldMkLst>
        <pc:spChg chg="mod">
          <ac:chgData name="Angiee Lorena Marín Jiménez" userId="dd18c6fffd6e7bce" providerId="LiveId" clId="{D7FE4CBB-D143-45B7-9E45-CF36744AB7D4}" dt="2025-08-21T13:54:57.324" v="753" actId="115"/>
          <ac:spMkLst>
            <pc:docMk/>
            <pc:sldMk cId="1910904288" sldId="314"/>
            <ac:spMk id="3" creationId="{2E9D013D-82D9-0C13-7EE9-34698508073E}"/>
          </ac:spMkLst>
        </pc:spChg>
      </pc:sldChg>
      <pc:sldChg chg="modSp mod">
        <pc:chgData name="Angiee Lorena Marín Jiménez" userId="dd18c6fffd6e7bce" providerId="LiveId" clId="{D7FE4CBB-D143-45B7-9E45-CF36744AB7D4}" dt="2025-08-20T01:42:37.458" v="185" actId="123"/>
        <pc:sldMkLst>
          <pc:docMk/>
          <pc:sldMk cId="1571321398" sldId="316"/>
        </pc:sldMkLst>
        <pc:spChg chg="mod">
          <ac:chgData name="Angiee Lorena Marín Jiménez" userId="dd18c6fffd6e7bce" providerId="LiveId" clId="{D7FE4CBB-D143-45B7-9E45-CF36744AB7D4}" dt="2025-08-20T01:42:37.458" v="185" actId="123"/>
          <ac:spMkLst>
            <pc:docMk/>
            <pc:sldMk cId="1571321398" sldId="316"/>
            <ac:spMk id="3" creationId="{2E9D013D-82D9-0C13-7EE9-34698508073E}"/>
          </ac:spMkLst>
        </pc:spChg>
      </pc:sldChg>
      <pc:sldChg chg="modSp mod">
        <pc:chgData name="Angiee Lorena Marín Jiménez" userId="dd18c6fffd6e7bce" providerId="LiveId" clId="{D7FE4CBB-D143-45B7-9E45-CF36744AB7D4}" dt="2025-08-21T15:22:59.152" v="754" actId="20577"/>
        <pc:sldMkLst>
          <pc:docMk/>
          <pc:sldMk cId="535322972" sldId="320"/>
        </pc:sldMkLst>
        <pc:spChg chg="mod">
          <ac:chgData name="Angiee Lorena Marín Jiménez" userId="dd18c6fffd6e7bce" providerId="LiveId" clId="{D7FE4CBB-D143-45B7-9E45-CF36744AB7D4}" dt="2025-08-21T15:22:59.152" v="754" actId="20577"/>
          <ac:spMkLst>
            <pc:docMk/>
            <pc:sldMk cId="535322972" sldId="320"/>
            <ac:spMk id="3" creationId="{2E9D013D-82D9-0C13-7EE9-34698508073E}"/>
          </ac:spMkLst>
        </pc:spChg>
      </pc:sldChg>
      <pc:sldChg chg="modSp mod">
        <pc:chgData name="Angiee Lorena Marín Jiménez" userId="dd18c6fffd6e7bce" providerId="LiveId" clId="{D7FE4CBB-D143-45B7-9E45-CF36744AB7D4}" dt="2025-08-20T01:58:44.149" v="265" actId="20577"/>
        <pc:sldMkLst>
          <pc:docMk/>
          <pc:sldMk cId="2319671786" sldId="327"/>
        </pc:sldMkLst>
        <pc:spChg chg="mod">
          <ac:chgData name="Angiee Lorena Marín Jiménez" userId="dd18c6fffd6e7bce" providerId="LiveId" clId="{D7FE4CBB-D143-45B7-9E45-CF36744AB7D4}" dt="2025-08-20T01:48:06.573" v="223" actId="20577"/>
          <ac:spMkLst>
            <pc:docMk/>
            <pc:sldMk cId="2319671786" sldId="327"/>
            <ac:spMk id="2" creationId="{8D29B644-1047-F945-5B86-EB1CEB22C084}"/>
          </ac:spMkLst>
        </pc:spChg>
        <pc:spChg chg="mod">
          <ac:chgData name="Angiee Lorena Marín Jiménez" userId="dd18c6fffd6e7bce" providerId="LiveId" clId="{D7FE4CBB-D143-45B7-9E45-CF36744AB7D4}" dt="2025-08-20T01:58:44.149" v="265" actId="20577"/>
          <ac:spMkLst>
            <pc:docMk/>
            <pc:sldMk cId="2319671786" sldId="327"/>
            <ac:spMk id="3" creationId="{2E9D013D-82D9-0C13-7EE9-34698508073E}"/>
          </ac:spMkLst>
        </pc:spChg>
      </pc:sldChg>
      <pc:sldChg chg="modSp mod">
        <pc:chgData name="Angiee Lorena Marín Jiménez" userId="dd18c6fffd6e7bce" providerId="LiveId" clId="{D7FE4CBB-D143-45B7-9E45-CF36744AB7D4}" dt="2025-08-20T02:32:47.469" v="502" actId="20577"/>
        <pc:sldMkLst>
          <pc:docMk/>
          <pc:sldMk cId="1952426938" sldId="328"/>
        </pc:sldMkLst>
        <pc:spChg chg="mod">
          <ac:chgData name="Angiee Lorena Marín Jiménez" userId="dd18c6fffd6e7bce" providerId="LiveId" clId="{D7FE4CBB-D143-45B7-9E45-CF36744AB7D4}" dt="2025-08-20T02:32:47.469" v="502" actId="20577"/>
          <ac:spMkLst>
            <pc:docMk/>
            <pc:sldMk cId="1952426938" sldId="328"/>
            <ac:spMk id="3" creationId="{2E9D013D-82D9-0C13-7EE9-34698508073E}"/>
          </ac:spMkLst>
        </pc:spChg>
      </pc:sldChg>
      <pc:sldChg chg="modSp mod">
        <pc:chgData name="Angiee Lorena Marín Jiménez" userId="dd18c6fffd6e7bce" providerId="LiveId" clId="{D7FE4CBB-D143-45B7-9E45-CF36744AB7D4}" dt="2025-08-20T02:33:51.568" v="507" actId="20577"/>
        <pc:sldMkLst>
          <pc:docMk/>
          <pc:sldMk cId="758696703" sldId="329"/>
        </pc:sldMkLst>
        <pc:spChg chg="mod">
          <ac:chgData name="Angiee Lorena Marín Jiménez" userId="dd18c6fffd6e7bce" providerId="LiveId" clId="{D7FE4CBB-D143-45B7-9E45-CF36744AB7D4}" dt="2025-08-20T02:33:51.568" v="507" actId="20577"/>
          <ac:spMkLst>
            <pc:docMk/>
            <pc:sldMk cId="758696703" sldId="329"/>
            <ac:spMk id="3" creationId="{2E9D013D-82D9-0C13-7EE9-34698508073E}"/>
          </ac:spMkLst>
        </pc:spChg>
      </pc:sldChg>
      <pc:sldChg chg="modSp mod">
        <pc:chgData name="Angiee Lorena Marín Jiménez" userId="dd18c6fffd6e7bce" providerId="LiveId" clId="{D7FE4CBB-D143-45B7-9E45-CF36744AB7D4}" dt="2025-08-20T02:57:24.459" v="508" actId="113"/>
        <pc:sldMkLst>
          <pc:docMk/>
          <pc:sldMk cId="1164708810" sldId="331"/>
        </pc:sldMkLst>
        <pc:spChg chg="mod">
          <ac:chgData name="Angiee Lorena Marín Jiménez" userId="dd18c6fffd6e7bce" providerId="LiveId" clId="{D7FE4CBB-D143-45B7-9E45-CF36744AB7D4}" dt="2025-08-20T02:57:24.459" v="508" actId="113"/>
          <ac:spMkLst>
            <pc:docMk/>
            <pc:sldMk cId="1164708810" sldId="331"/>
            <ac:spMk id="3" creationId="{2E9D013D-82D9-0C13-7EE9-34698508073E}"/>
          </ac:spMkLst>
        </pc:spChg>
      </pc:sldChg>
      <pc:sldChg chg="modSp mod">
        <pc:chgData name="Angiee Lorena Marín Jiménez" userId="dd18c6fffd6e7bce" providerId="LiveId" clId="{D7FE4CBB-D143-45B7-9E45-CF36744AB7D4}" dt="2025-08-20T04:20:14.744" v="747" actId="115"/>
        <pc:sldMkLst>
          <pc:docMk/>
          <pc:sldMk cId="1153195734" sldId="333"/>
        </pc:sldMkLst>
        <pc:spChg chg="mod">
          <ac:chgData name="Angiee Lorena Marín Jiménez" userId="dd18c6fffd6e7bce" providerId="LiveId" clId="{D7FE4CBB-D143-45B7-9E45-CF36744AB7D4}" dt="2025-08-20T04:20:14.744" v="747" actId="115"/>
          <ac:spMkLst>
            <pc:docMk/>
            <pc:sldMk cId="1153195734" sldId="333"/>
            <ac:spMk id="3" creationId="{2E9D013D-82D9-0C13-7EE9-34698508073E}"/>
          </ac:spMkLst>
        </pc:spChg>
      </pc:sldChg>
      <pc:sldChg chg="modSp mod">
        <pc:chgData name="Angiee Lorena Marín Jiménez" userId="dd18c6fffd6e7bce" providerId="LiveId" clId="{D7FE4CBB-D143-45B7-9E45-CF36744AB7D4}" dt="2025-08-20T04:19:53.747" v="745" actId="115"/>
        <pc:sldMkLst>
          <pc:docMk/>
          <pc:sldMk cId="4053065095" sldId="335"/>
        </pc:sldMkLst>
        <pc:spChg chg="mod">
          <ac:chgData name="Angiee Lorena Marín Jiménez" userId="dd18c6fffd6e7bce" providerId="LiveId" clId="{D7FE4CBB-D143-45B7-9E45-CF36744AB7D4}" dt="2025-08-20T04:19:53.747" v="745" actId="115"/>
          <ac:spMkLst>
            <pc:docMk/>
            <pc:sldMk cId="4053065095" sldId="335"/>
            <ac:spMk id="3" creationId="{2E9D013D-82D9-0C13-7EE9-34698508073E}"/>
          </ac:spMkLst>
        </pc:spChg>
      </pc:sldChg>
      <pc:sldChg chg="modSp del mod">
        <pc:chgData name="Angiee Lorena Marín Jiménez" userId="dd18c6fffd6e7bce" providerId="LiveId" clId="{D7FE4CBB-D143-45B7-9E45-CF36744AB7D4}" dt="2025-08-20T03:09:39.306" v="540" actId="47"/>
        <pc:sldMkLst>
          <pc:docMk/>
          <pc:sldMk cId="1576431688" sldId="339"/>
        </pc:sldMkLst>
        <pc:spChg chg="mod">
          <ac:chgData name="Angiee Lorena Marín Jiménez" userId="dd18c6fffd6e7bce" providerId="LiveId" clId="{D7FE4CBB-D143-45B7-9E45-CF36744AB7D4}" dt="2025-08-20T00:01:32.608" v="11" actId="207"/>
          <ac:spMkLst>
            <pc:docMk/>
            <pc:sldMk cId="1576431688" sldId="339"/>
            <ac:spMk id="3" creationId="{2E9D013D-82D9-0C13-7EE9-34698508073E}"/>
          </ac:spMkLst>
        </pc:spChg>
      </pc:sldChg>
      <pc:sldChg chg="modSp mod">
        <pc:chgData name="Angiee Lorena Marín Jiménez" userId="dd18c6fffd6e7bce" providerId="LiveId" clId="{D7FE4CBB-D143-45B7-9E45-CF36744AB7D4}" dt="2025-08-20T03:11:23.305" v="542" actId="113"/>
        <pc:sldMkLst>
          <pc:docMk/>
          <pc:sldMk cId="1045939290" sldId="340"/>
        </pc:sldMkLst>
        <pc:spChg chg="mod">
          <ac:chgData name="Angiee Lorena Marín Jiménez" userId="dd18c6fffd6e7bce" providerId="LiveId" clId="{D7FE4CBB-D143-45B7-9E45-CF36744AB7D4}" dt="2025-08-20T03:11:23.305" v="542" actId="113"/>
          <ac:spMkLst>
            <pc:docMk/>
            <pc:sldMk cId="1045939290" sldId="340"/>
            <ac:spMk id="3" creationId="{2E9D013D-82D9-0C13-7EE9-34698508073E}"/>
          </ac:spMkLst>
        </pc:spChg>
      </pc:sldChg>
      <pc:sldChg chg="del">
        <pc:chgData name="Angiee Lorena Marín Jiménez" userId="dd18c6fffd6e7bce" providerId="LiveId" clId="{D7FE4CBB-D143-45B7-9E45-CF36744AB7D4}" dt="2025-08-20T03:12:04.946" v="544" actId="47"/>
        <pc:sldMkLst>
          <pc:docMk/>
          <pc:sldMk cId="2031860798" sldId="341"/>
        </pc:sldMkLst>
      </pc:sldChg>
      <pc:sldChg chg="modSp mod">
        <pc:chgData name="Angiee Lorena Marín Jiménez" userId="dd18c6fffd6e7bce" providerId="LiveId" clId="{D7FE4CBB-D143-45B7-9E45-CF36744AB7D4}" dt="2025-08-20T03:11:37.899" v="543" actId="113"/>
        <pc:sldMkLst>
          <pc:docMk/>
          <pc:sldMk cId="2524874765" sldId="342"/>
        </pc:sldMkLst>
        <pc:spChg chg="mod">
          <ac:chgData name="Angiee Lorena Marín Jiménez" userId="dd18c6fffd6e7bce" providerId="LiveId" clId="{D7FE4CBB-D143-45B7-9E45-CF36744AB7D4}" dt="2025-08-20T03:11:37.899" v="543" actId="113"/>
          <ac:spMkLst>
            <pc:docMk/>
            <pc:sldMk cId="2524874765" sldId="342"/>
            <ac:spMk id="3" creationId="{2E9D013D-82D9-0C13-7EE9-34698508073E}"/>
          </ac:spMkLst>
        </pc:spChg>
      </pc:sldChg>
      <pc:sldChg chg="del">
        <pc:chgData name="Angiee Lorena Marín Jiménez" userId="dd18c6fffd6e7bce" providerId="LiveId" clId="{D7FE4CBB-D143-45B7-9E45-CF36744AB7D4}" dt="2025-08-20T03:12:07.408" v="545" actId="47"/>
        <pc:sldMkLst>
          <pc:docMk/>
          <pc:sldMk cId="2722471951" sldId="343"/>
        </pc:sldMkLst>
      </pc:sldChg>
      <pc:sldChg chg="modSp mod">
        <pc:chgData name="Angiee Lorena Marín Jiménez" userId="dd18c6fffd6e7bce" providerId="LiveId" clId="{D7FE4CBB-D143-45B7-9E45-CF36744AB7D4}" dt="2025-08-20T00:21:49.551" v="120" actId="20577"/>
        <pc:sldMkLst>
          <pc:docMk/>
          <pc:sldMk cId="2815559043" sldId="344"/>
        </pc:sldMkLst>
        <pc:spChg chg="mod">
          <ac:chgData name="Angiee Lorena Marín Jiménez" userId="dd18c6fffd6e7bce" providerId="LiveId" clId="{D7FE4CBB-D143-45B7-9E45-CF36744AB7D4}" dt="2025-08-20T00:21:49.551" v="120" actId="20577"/>
          <ac:spMkLst>
            <pc:docMk/>
            <pc:sldMk cId="2815559043" sldId="344"/>
            <ac:spMk id="2" creationId="{0030268D-70FF-5F26-DE79-CE6396A4B706}"/>
          </ac:spMkLst>
        </pc:spChg>
      </pc:sldChg>
      <pc:sldChg chg="modSp mod">
        <pc:chgData name="Angiee Lorena Marín Jiménez" userId="dd18c6fffd6e7bce" providerId="LiveId" clId="{D7FE4CBB-D143-45B7-9E45-CF36744AB7D4}" dt="2025-08-20T01:39:57.674" v="183" actId="33524"/>
        <pc:sldMkLst>
          <pc:docMk/>
          <pc:sldMk cId="1085133448" sldId="345"/>
        </pc:sldMkLst>
        <pc:spChg chg="mod">
          <ac:chgData name="Angiee Lorena Marín Jiménez" userId="dd18c6fffd6e7bce" providerId="LiveId" clId="{D7FE4CBB-D143-45B7-9E45-CF36744AB7D4}" dt="2025-08-20T01:39:35.658" v="181" actId="688"/>
          <ac:spMkLst>
            <pc:docMk/>
            <pc:sldMk cId="1085133448" sldId="345"/>
            <ac:spMk id="2" creationId="{00000000-0000-0000-0000-000000000000}"/>
          </ac:spMkLst>
        </pc:spChg>
        <pc:spChg chg="mod">
          <ac:chgData name="Angiee Lorena Marín Jiménez" userId="dd18c6fffd6e7bce" providerId="LiveId" clId="{D7FE4CBB-D143-45B7-9E45-CF36744AB7D4}" dt="2025-08-20T01:39:57.674" v="183" actId="33524"/>
          <ac:spMkLst>
            <pc:docMk/>
            <pc:sldMk cId="1085133448" sldId="345"/>
            <ac:spMk id="4" creationId="{693D88D2-1912-51CA-2BA1-0AD5F22CE4CD}"/>
          </ac:spMkLst>
        </pc:spChg>
        <pc:picChg chg="mod">
          <ac:chgData name="Angiee Lorena Marín Jiménez" userId="dd18c6fffd6e7bce" providerId="LiveId" clId="{D7FE4CBB-D143-45B7-9E45-CF36744AB7D4}" dt="2025-08-20T01:39:40.999" v="182" actId="1076"/>
          <ac:picMkLst>
            <pc:docMk/>
            <pc:sldMk cId="1085133448" sldId="345"/>
            <ac:picMk id="6" creationId="{120DCAA7-40DB-56FD-A36E-BD754C2EA394}"/>
          </ac:picMkLst>
        </pc:picChg>
      </pc:sldChg>
      <pc:sldChg chg="ord">
        <pc:chgData name="Angiee Lorena Marín Jiménez" userId="dd18c6fffd6e7bce" providerId="LiveId" clId="{D7FE4CBB-D143-45B7-9E45-CF36744AB7D4}" dt="2025-08-20T01:31:15.045" v="122"/>
        <pc:sldMkLst>
          <pc:docMk/>
          <pc:sldMk cId="2942961328" sldId="346"/>
        </pc:sldMkLst>
      </pc:sldChg>
      <pc:sldChg chg="mod modShow">
        <pc:chgData name="Angiee Lorena Marín Jiménez" userId="dd18c6fffd6e7bce" providerId="LiveId" clId="{D7FE4CBB-D143-45B7-9E45-CF36744AB7D4}" dt="2025-08-20T01:32:42.963" v="124" actId="729"/>
        <pc:sldMkLst>
          <pc:docMk/>
          <pc:sldMk cId="4066310397" sldId="347"/>
        </pc:sldMkLst>
      </pc:sldChg>
      <pc:sldChg chg="modSp add mod">
        <pc:chgData name="Angiee Lorena Marín Jiménez" userId="dd18c6fffd6e7bce" providerId="LiveId" clId="{D7FE4CBB-D143-45B7-9E45-CF36744AB7D4}" dt="2025-08-20T01:48:54.745" v="262" actId="20577"/>
        <pc:sldMkLst>
          <pc:docMk/>
          <pc:sldMk cId="3836491284" sldId="348"/>
        </pc:sldMkLst>
        <pc:spChg chg="mod">
          <ac:chgData name="Angiee Lorena Marín Jiménez" userId="dd18c6fffd6e7bce" providerId="LiveId" clId="{D7FE4CBB-D143-45B7-9E45-CF36744AB7D4}" dt="2025-08-20T01:47:59.659" v="222" actId="20577"/>
          <ac:spMkLst>
            <pc:docMk/>
            <pc:sldMk cId="3836491284" sldId="348"/>
            <ac:spMk id="2" creationId="{21560610-2929-4644-41ED-BD338A42F643}"/>
          </ac:spMkLst>
        </pc:spChg>
        <pc:spChg chg="mod">
          <ac:chgData name="Angiee Lorena Marín Jiménez" userId="dd18c6fffd6e7bce" providerId="LiveId" clId="{D7FE4CBB-D143-45B7-9E45-CF36744AB7D4}" dt="2025-08-20T01:48:54.745" v="262" actId="20577"/>
          <ac:spMkLst>
            <pc:docMk/>
            <pc:sldMk cId="3836491284" sldId="348"/>
            <ac:spMk id="3" creationId="{05FBE971-E53A-CF1C-D73D-E8F87281EB41}"/>
          </ac:spMkLst>
        </pc:spChg>
      </pc:sldChg>
      <pc:sldChg chg="addSp delSp modSp add mod">
        <pc:chgData name="Angiee Lorena Marín Jiménez" userId="dd18c6fffd6e7bce" providerId="LiveId" clId="{D7FE4CBB-D143-45B7-9E45-CF36744AB7D4}" dt="2025-08-20T02:28:37.117" v="426" actId="20577"/>
        <pc:sldMkLst>
          <pc:docMk/>
          <pc:sldMk cId="3077851696" sldId="349"/>
        </pc:sldMkLst>
        <pc:spChg chg="del">
          <ac:chgData name="Angiee Lorena Marín Jiménez" userId="dd18c6fffd6e7bce" providerId="LiveId" clId="{D7FE4CBB-D143-45B7-9E45-CF36744AB7D4}" dt="2025-08-20T02:23:05.353" v="267" actId="478"/>
          <ac:spMkLst>
            <pc:docMk/>
            <pc:sldMk cId="3077851696" sldId="349"/>
            <ac:spMk id="3" creationId="{DD3B0726-CD58-3F22-EE5B-748981AA7C54}"/>
          </ac:spMkLst>
        </pc:spChg>
        <pc:spChg chg="add del mod">
          <ac:chgData name="Angiee Lorena Marín Jiménez" userId="dd18c6fffd6e7bce" providerId="LiveId" clId="{D7FE4CBB-D143-45B7-9E45-CF36744AB7D4}" dt="2025-08-20T02:23:31.698" v="268" actId="478"/>
          <ac:spMkLst>
            <pc:docMk/>
            <pc:sldMk cId="3077851696" sldId="349"/>
            <ac:spMk id="7" creationId="{94680080-D78F-FC45-29C8-4553A48DFA74}"/>
          </ac:spMkLst>
        </pc:spChg>
        <pc:spChg chg="add mod">
          <ac:chgData name="Angiee Lorena Marín Jiménez" userId="dd18c6fffd6e7bce" providerId="LiveId" clId="{D7FE4CBB-D143-45B7-9E45-CF36744AB7D4}" dt="2025-08-20T02:28:37.117" v="426" actId="20577"/>
          <ac:spMkLst>
            <pc:docMk/>
            <pc:sldMk cId="3077851696" sldId="349"/>
            <ac:spMk id="11" creationId="{660DA0A8-5428-A5B0-245F-ED39396F0447}"/>
          </ac:spMkLst>
        </pc:spChg>
        <pc:spChg chg="add mod">
          <ac:chgData name="Angiee Lorena Marín Jiménez" userId="dd18c6fffd6e7bce" providerId="LiveId" clId="{D7FE4CBB-D143-45B7-9E45-CF36744AB7D4}" dt="2025-08-20T02:28:10.469" v="425" actId="20577"/>
          <ac:spMkLst>
            <pc:docMk/>
            <pc:sldMk cId="3077851696" sldId="349"/>
            <ac:spMk id="12" creationId="{0F639D0B-0075-CD50-54E3-581BB426AB45}"/>
          </ac:spMkLst>
        </pc:spChg>
        <pc:picChg chg="add mod">
          <ac:chgData name="Angiee Lorena Marín Jiménez" userId="dd18c6fffd6e7bce" providerId="LiveId" clId="{D7FE4CBB-D143-45B7-9E45-CF36744AB7D4}" dt="2025-08-20T02:23:34.621" v="270" actId="1076"/>
          <ac:picMkLst>
            <pc:docMk/>
            <pc:sldMk cId="3077851696" sldId="349"/>
            <ac:picMk id="9" creationId="{B6F72590-4A2B-0EB9-73A3-33C661636C25}"/>
          </ac:picMkLst>
        </pc:picChg>
      </pc:sldChg>
      <pc:sldChg chg="modSp add mod">
        <pc:chgData name="Angiee Lorena Marín Jiménez" userId="dd18c6fffd6e7bce" providerId="LiveId" clId="{D7FE4CBB-D143-45B7-9E45-CF36744AB7D4}" dt="2025-08-20T04:20:41.715" v="750" actId="115"/>
        <pc:sldMkLst>
          <pc:docMk/>
          <pc:sldMk cId="1971288678" sldId="350"/>
        </pc:sldMkLst>
        <pc:spChg chg="mod">
          <ac:chgData name="Angiee Lorena Marín Jiménez" userId="dd18c6fffd6e7bce" providerId="LiveId" clId="{D7FE4CBB-D143-45B7-9E45-CF36744AB7D4}" dt="2025-08-20T04:20:41.715" v="750" actId="115"/>
          <ac:spMkLst>
            <pc:docMk/>
            <pc:sldMk cId="1971288678" sldId="350"/>
            <ac:spMk id="3" creationId="{975090F1-C063-BC3C-D57C-D194250DD438}"/>
          </ac:spMkLst>
        </pc:spChg>
      </pc:sldChg>
      <pc:sldChg chg="modSp add mod">
        <pc:chgData name="Angiee Lorena Marín Jiménez" userId="dd18c6fffd6e7bce" providerId="LiveId" clId="{D7FE4CBB-D143-45B7-9E45-CF36744AB7D4}" dt="2025-08-20T04:21:16.955" v="751" actId="115"/>
        <pc:sldMkLst>
          <pc:docMk/>
          <pc:sldMk cId="1677856351" sldId="351"/>
        </pc:sldMkLst>
        <pc:spChg chg="mod">
          <ac:chgData name="Angiee Lorena Marín Jiménez" userId="dd18c6fffd6e7bce" providerId="LiveId" clId="{D7FE4CBB-D143-45B7-9E45-CF36744AB7D4}" dt="2025-08-20T04:21:16.955" v="751" actId="115"/>
          <ac:spMkLst>
            <pc:docMk/>
            <pc:sldMk cId="1677856351" sldId="351"/>
            <ac:spMk id="3" creationId="{4C1849D4-7B56-CD01-6352-0163BE3FCAB9}"/>
          </ac:spMkLst>
        </pc:spChg>
      </pc:sldChg>
      <pc:sldChg chg="modSp add mod">
        <pc:chgData name="Angiee Lorena Marín Jiménez" userId="dd18c6fffd6e7bce" providerId="LiveId" clId="{D7FE4CBB-D143-45B7-9E45-CF36744AB7D4}" dt="2025-08-20T03:14:29.639" v="566" actId="20577"/>
        <pc:sldMkLst>
          <pc:docMk/>
          <pc:sldMk cId="3444464127" sldId="352"/>
        </pc:sldMkLst>
        <pc:spChg chg="mod">
          <ac:chgData name="Angiee Lorena Marín Jiménez" userId="dd18c6fffd6e7bce" providerId="LiveId" clId="{D7FE4CBB-D143-45B7-9E45-CF36744AB7D4}" dt="2025-08-20T03:14:29.639" v="566" actId="20577"/>
          <ac:spMkLst>
            <pc:docMk/>
            <pc:sldMk cId="3444464127" sldId="352"/>
            <ac:spMk id="3" creationId="{BC29374F-DDE5-09D9-943C-D09A393BEA2A}"/>
          </ac:spMkLst>
        </pc:spChg>
      </pc:sldChg>
      <pc:sldChg chg="addSp delSp modSp add mod">
        <pc:chgData name="Angiee Lorena Marín Jiménez" userId="dd18c6fffd6e7bce" providerId="LiveId" clId="{D7FE4CBB-D143-45B7-9E45-CF36744AB7D4}" dt="2025-08-20T03:36:03.212" v="705" actId="20577"/>
        <pc:sldMkLst>
          <pc:docMk/>
          <pc:sldMk cId="2251139094" sldId="353"/>
        </pc:sldMkLst>
        <pc:spChg chg="mod">
          <ac:chgData name="Angiee Lorena Marín Jiménez" userId="dd18c6fffd6e7bce" providerId="LiveId" clId="{D7FE4CBB-D143-45B7-9E45-CF36744AB7D4}" dt="2025-08-20T03:36:03.212" v="705" actId="20577"/>
          <ac:spMkLst>
            <pc:docMk/>
            <pc:sldMk cId="2251139094" sldId="353"/>
            <ac:spMk id="3" creationId="{50FE7EB0-F067-98DC-FF65-58C435ABC34F}"/>
          </ac:spMkLst>
        </pc:spChg>
        <pc:spChg chg="add del">
          <ac:chgData name="Angiee Lorena Marín Jiménez" userId="dd18c6fffd6e7bce" providerId="LiveId" clId="{D7FE4CBB-D143-45B7-9E45-CF36744AB7D4}" dt="2025-08-20T03:18:57.347" v="597" actId="22"/>
          <ac:spMkLst>
            <pc:docMk/>
            <pc:sldMk cId="2251139094" sldId="353"/>
            <ac:spMk id="7" creationId="{5AE12514-079F-6984-01E5-73458F6E00EC}"/>
          </ac:spMkLst>
        </pc:spChg>
      </pc:sldChg>
      <pc:sldChg chg="addSp delSp modSp add mod">
        <pc:chgData name="Angiee Lorena Marín Jiménez" userId="dd18c6fffd6e7bce" providerId="LiveId" clId="{D7FE4CBB-D143-45B7-9E45-CF36744AB7D4}" dt="2025-08-20T03:22:55.541" v="632" actId="22"/>
        <pc:sldMkLst>
          <pc:docMk/>
          <pc:sldMk cId="1898532054" sldId="354"/>
        </pc:sldMkLst>
        <pc:spChg chg="mod">
          <ac:chgData name="Angiee Lorena Marín Jiménez" userId="dd18c6fffd6e7bce" providerId="LiveId" clId="{D7FE4CBB-D143-45B7-9E45-CF36744AB7D4}" dt="2025-08-20T03:19:58.153" v="626" actId="5793"/>
          <ac:spMkLst>
            <pc:docMk/>
            <pc:sldMk cId="1898532054" sldId="354"/>
            <ac:spMk id="3" creationId="{E8E1FB88-1524-A33E-C726-584334B80428}"/>
          </ac:spMkLst>
        </pc:spChg>
        <pc:picChg chg="add mod">
          <ac:chgData name="Angiee Lorena Marín Jiménez" userId="dd18c6fffd6e7bce" providerId="LiveId" clId="{D7FE4CBB-D143-45B7-9E45-CF36744AB7D4}" dt="2025-08-20T03:21:10.795" v="630" actId="14100"/>
          <ac:picMkLst>
            <pc:docMk/>
            <pc:sldMk cId="1898532054" sldId="354"/>
            <ac:picMk id="7" creationId="{07080A4A-201C-F7D8-78A1-0B3BA9A5DF78}"/>
          </ac:picMkLst>
        </pc:picChg>
        <pc:picChg chg="add del">
          <ac:chgData name="Angiee Lorena Marín Jiménez" userId="dd18c6fffd6e7bce" providerId="LiveId" clId="{D7FE4CBB-D143-45B7-9E45-CF36744AB7D4}" dt="2025-08-20T03:22:55.541" v="632" actId="22"/>
          <ac:picMkLst>
            <pc:docMk/>
            <pc:sldMk cId="1898532054" sldId="354"/>
            <ac:picMk id="9" creationId="{8AE9B527-D668-40CB-8615-0D9EB454BFDA}"/>
          </ac:picMkLst>
        </pc:picChg>
      </pc:sldChg>
      <pc:sldChg chg="modSp add mod">
        <pc:chgData name="Angiee Lorena Marín Jiménez" userId="dd18c6fffd6e7bce" providerId="LiveId" clId="{D7FE4CBB-D143-45B7-9E45-CF36744AB7D4}" dt="2025-08-20T04:22:11.042" v="752" actId="115"/>
        <pc:sldMkLst>
          <pc:docMk/>
          <pc:sldMk cId="906147622" sldId="355"/>
        </pc:sldMkLst>
        <pc:spChg chg="mod">
          <ac:chgData name="Angiee Lorena Marín Jiménez" userId="dd18c6fffd6e7bce" providerId="LiveId" clId="{D7FE4CBB-D143-45B7-9E45-CF36744AB7D4}" dt="2025-08-20T04:22:11.042" v="752" actId="115"/>
          <ac:spMkLst>
            <pc:docMk/>
            <pc:sldMk cId="906147622" sldId="355"/>
            <ac:spMk id="3" creationId="{4DB66752-4B5E-9ABD-A546-1E810E98D4F1}"/>
          </ac:spMkLst>
        </pc:spChg>
      </pc:sldChg>
      <pc:sldChg chg="modSp add mod">
        <pc:chgData name="Angiee Lorena Marín Jiménez" userId="dd18c6fffd6e7bce" providerId="LiveId" clId="{D7FE4CBB-D143-45B7-9E45-CF36744AB7D4}" dt="2025-08-20T03:31:41.349" v="684" actId="5793"/>
        <pc:sldMkLst>
          <pc:docMk/>
          <pc:sldMk cId="3808635094" sldId="356"/>
        </pc:sldMkLst>
        <pc:spChg chg="mod">
          <ac:chgData name="Angiee Lorena Marín Jiménez" userId="dd18c6fffd6e7bce" providerId="LiveId" clId="{D7FE4CBB-D143-45B7-9E45-CF36744AB7D4}" dt="2025-08-20T03:31:41.349" v="684" actId="5793"/>
          <ac:spMkLst>
            <pc:docMk/>
            <pc:sldMk cId="3808635094" sldId="356"/>
            <ac:spMk id="3" creationId="{DA2383B2-A3D7-5E99-DEA8-36A0F6810B83}"/>
          </ac:spMkLst>
        </pc:spChg>
      </pc:sldChg>
      <pc:sldChg chg="modSp add mod">
        <pc:chgData name="Angiee Lorena Marín Jiménez" userId="dd18c6fffd6e7bce" providerId="LiveId" clId="{D7FE4CBB-D143-45B7-9E45-CF36744AB7D4}" dt="2025-08-20T03:31:36.818" v="683" actId="5793"/>
        <pc:sldMkLst>
          <pc:docMk/>
          <pc:sldMk cId="2523436621" sldId="357"/>
        </pc:sldMkLst>
        <pc:spChg chg="mod">
          <ac:chgData name="Angiee Lorena Marín Jiménez" userId="dd18c6fffd6e7bce" providerId="LiveId" clId="{D7FE4CBB-D143-45B7-9E45-CF36744AB7D4}" dt="2025-08-20T03:31:36.818" v="683" actId="5793"/>
          <ac:spMkLst>
            <pc:docMk/>
            <pc:sldMk cId="2523436621" sldId="357"/>
            <ac:spMk id="3" creationId="{56F40AF4-20FE-173C-3888-20C3BA20F19E}"/>
          </ac:spMkLst>
        </pc:spChg>
      </pc:sldChg>
      <pc:sldChg chg="modSp add mod">
        <pc:chgData name="Angiee Lorena Marín Jiménez" userId="dd18c6fffd6e7bce" providerId="LiveId" clId="{D7FE4CBB-D143-45B7-9E45-CF36744AB7D4}" dt="2025-08-20T03:43:02.903" v="736" actId="5793"/>
        <pc:sldMkLst>
          <pc:docMk/>
          <pc:sldMk cId="546159098" sldId="358"/>
        </pc:sldMkLst>
        <pc:spChg chg="mod">
          <ac:chgData name="Angiee Lorena Marín Jiménez" userId="dd18c6fffd6e7bce" providerId="LiveId" clId="{D7FE4CBB-D143-45B7-9E45-CF36744AB7D4}" dt="2025-08-20T03:43:02.903" v="736" actId="5793"/>
          <ac:spMkLst>
            <pc:docMk/>
            <pc:sldMk cId="546159098" sldId="358"/>
            <ac:spMk id="3" creationId="{BFEB2003-3B79-BEC4-CF41-01E68D64CCA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BC57B-BC00-4FBE-8C13-82C85F9A33BD}" type="datetimeFigureOut">
              <a:rPr lang="es-CO" smtClean="0"/>
              <a:t>10/09/25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EB8F1-488F-41BD-AB14-691304D08D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0017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73D3-96FC-884F-AF77-8BFDF86DC9E9}" type="datetimeFigureOut">
              <a:rPr lang="es-ES" smtClean="0"/>
              <a:t>10/9/25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1440-4517-AA40-B79D-0A4F287ED8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637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73D3-96FC-884F-AF77-8BFDF86DC9E9}" type="datetimeFigureOut">
              <a:rPr lang="es-ES" smtClean="0"/>
              <a:t>10/9/25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1440-4517-AA40-B79D-0A4F287ED8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12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73D3-96FC-884F-AF77-8BFDF86DC9E9}" type="datetimeFigureOut">
              <a:rPr lang="es-ES" smtClean="0"/>
              <a:t>10/9/25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1440-4517-AA40-B79D-0A4F287ED8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6111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73D3-96FC-884F-AF77-8BFDF86DC9E9}" type="datetimeFigureOut">
              <a:rPr lang="es-ES" smtClean="0"/>
              <a:t>10/9/25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1440-4517-AA40-B79D-0A4F287ED8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4363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73D3-96FC-884F-AF77-8BFDF86DC9E9}" type="datetimeFigureOut">
              <a:rPr lang="es-ES" smtClean="0"/>
              <a:t>10/9/25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1440-4517-AA40-B79D-0A4F287ED8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97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73D3-96FC-884F-AF77-8BFDF86DC9E9}" type="datetimeFigureOut">
              <a:rPr lang="es-ES" smtClean="0"/>
              <a:t>10/9/25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1440-4517-AA40-B79D-0A4F287ED8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690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73D3-96FC-884F-AF77-8BFDF86DC9E9}" type="datetimeFigureOut">
              <a:rPr lang="es-ES" smtClean="0"/>
              <a:t>10/9/25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1440-4517-AA40-B79D-0A4F287ED8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903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73D3-96FC-884F-AF77-8BFDF86DC9E9}" type="datetimeFigureOut">
              <a:rPr lang="es-ES" smtClean="0"/>
              <a:t>10/9/25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1440-4517-AA40-B79D-0A4F287ED8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6752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73D3-96FC-884F-AF77-8BFDF86DC9E9}" type="datetimeFigureOut">
              <a:rPr lang="es-ES" smtClean="0"/>
              <a:t>10/9/25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1440-4517-AA40-B79D-0A4F287ED8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166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73D3-96FC-884F-AF77-8BFDF86DC9E9}" type="datetimeFigureOut">
              <a:rPr lang="es-ES" smtClean="0"/>
              <a:t>10/9/25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1440-4517-AA40-B79D-0A4F287ED8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4532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73D3-96FC-884F-AF77-8BFDF86DC9E9}" type="datetimeFigureOut">
              <a:rPr lang="es-ES" smtClean="0"/>
              <a:t>10/9/25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1440-4517-AA40-B79D-0A4F287ED8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1540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373D3-96FC-884F-AF77-8BFDF86DC9E9}" type="datetimeFigureOut">
              <a:rPr lang="es-ES" smtClean="0"/>
              <a:t>10/9/25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F1440-4517-AA40-B79D-0A4F287ED8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14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Diego Torres - Mejor Que Ayer (Official Video) (1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3601" y="165463"/>
            <a:ext cx="8128235" cy="4571999"/>
          </a:xfrm>
        </p:spPr>
      </p:pic>
    </p:spTree>
    <p:extLst>
      <p:ext uri="{BB962C8B-B14F-4D97-AF65-F5344CB8AC3E}">
        <p14:creationId xmlns:p14="http://schemas.microsoft.com/office/powerpoint/2010/main" val="406631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CFB5F53-D43D-95F3-7B58-3593CB93F0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8" name="Pepita sobre_los_efectos_de_las_drogas">
            <a:hlinkClick r:id="" action="ppaction://media"/>
            <a:extLst>
              <a:ext uri="{FF2B5EF4-FFF2-40B4-BE49-F238E27FC236}">
                <a16:creationId xmlns:a16="http://schemas.microsoft.com/office/drawing/2014/main" id="{E48D7EEF-3DB3-6CF3-5E1B-0877337F7D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925" y="0"/>
            <a:ext cx="907256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96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15235D0-E9E0-405B-9AA7-5E19916C7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87" y="4710112"/>
            <a:ext cx="2232727" cy="31318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714E028-554C-4AC4-9368-0E1A009351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87" y="4766693"/>
            <a:ext cx="2232726" cy="22541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501179E-48B1-6D4E-E6C0-B528D153A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31252"/>
            <a:ext cx="7772400" cy="1745805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Gestión Empresarial frente al Consumo de Sustancias Psicoactivas en el Entorno Laboral</a:t>
            </a:r>
            <a:r>
              <a:rPr lang="es-MX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0A627112-A083-5748-48D9-AF17516DE4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087" y="2914650"/>
            <a:ext cx="6400800" cy="1314450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es-MX" sz="3400" b="1" dirty="0">
                <a:solidFill>
                  <a:schemeClr val="bg1"/>
                </a:solidFill>
              </a:rPr>
              <a:t>Angiee Lorena Marín Jiménez</a:t>
            </a:r>
          </a:p>
          <a:p>
            <a:pPr algn="l"/>
            <a:r>
              <a:rPr lang="es-MX" dirty="0">
                <a:solidFill>
                  <a:schemeClr val="bg1"/>
                </a:solidFill>
              </a:rPr>
              <a:t>Abogada</a:t>
            </a:r>
          </a:p>
          <a:p>
            <a:pPr algn="l"/>
            <a:r>
              <a:rPr lang="es-MX" dirty="0">
                <a:solidFill>
                  <a:schemeClr val="bg1"/>
                </a:solidFill>
              </a:rPr>
              <a:t>Profesional en Seguridad y Salud en el Trabajo</a:t>
            </a:r>
          </a:p>
          <a:p>
            <a:pPr algn="l"/>
            <a:r>
              <a:rPr lang="es-MX" dirty="0">
                <a:solidFill>
                  <a:schemeClr val="bg1"/>
                </a:solidFill>
              </a:rPr>
              <a:t>Especialista en Derecho Laboral y Relaciones Industriales</a:t>
            </a:r>
          </a:p>
          <a:p>
            <a:pPr algn="l"/>
            <a:r>
              <a:rPr lang="es-MX" sz="2300" dirty="0" err="1">
                <a:solidFill>
                  <a:schemeClr val="bg1"/>
                </a:solidFill>
              </a:rPr>
              <a:t>Aud</a:t>
            </a:r>
            <a:r>
              <a:rPr lang="es-MX" sz="2300" dirty="0">
                <a:solidFill>
                  <a:schemeClr val="bg1"/>
                </a:solidFill>
              </a:rPr>
              <a:t>. HSEQ, RUC, SGSV, SGSST, DEC. 1072 DE 2015</a:t>
            </a:r>
          </a:p>
        </p:txBody>
      </p:sp>
    </p:spTree>
    <p:extLst>
      <p:ext uri="{BB962C8B-B14F-4D97-AF65-F5344CB8AC3E}">
        <p14:creationId xmlns:p14="http://schemas.microsoft.com/office/powerpoint/2010/main" val="301495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08A72A-18BD-B385-BF92-7EACF5316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Mito o realidad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48EB8A-930B-D162-46E3-B215B8B179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Font typeface="Arial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2" charset="0"/>
              </a:rPr>
              <a:t>El cigarro sólo daña al que fuma. </a:t>
            </a:r>
          </a:p>
          <a:p>
            <a:pPr algn="just">
              <a:buFont typeface="Arial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2" charset="0"/>
              </a:rPr>
              <a:t>El licor ayuda a olvidar las penas.</a:t>
            </a:r>
          </a:p>
          <a:p>
            <a:pPr algn="just">
              <a:buFont typeface="Arial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2" charset="0"/>
              </a:rPr>
              <a:t>El cigarrillo no es una SPA porque no crea dependencia. </a:t>
            </a:r>
          </a:p>
          <a:p>
            <a:pPr algn="just">
              <a:buFont typeface="Arial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2" charset="0"/>
              </a:rPr>
              <a:t>Beber los fines de semana no hace daño.</a:t>
            </a:r>
          </a:p>
          <a:p>
            <a:pPr algn="just">
              <a:buFont typeface="Arial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2" charset="0"/>
              </a:rPr>
              <a:t>Si se mezcla alcohol con las bebidas energizantes, no me prendo.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94C9C71-CD09-CB7E-90AA-5B5C73AFDD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Font typeface="Arial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2" charset="0"/>
              </a:rPr>
              <a:t>La marihuana no hace daño porque es natural es peor el tabaco.</a:t>
            </a:r>
          </a:p>
          <a:p>
            <a:pPr algn="just">
              <a:buFont typeface="Arial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2" charset="0"/>
              </a:rPr>
              <a:t>Dejar las drogas es fácil .</a:t>
            </a:r>
          </a:p>
          <a:p>
            <a:pPr algn="just">
              <a:buFont typeface="Arial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2" charset="0"/>
              </a:rPr>
              <a:t>El alcohol afecta el modo de ser de la persona.</a:t>
            </a:r>
          </a:p>
          <a:p>
            <a:pPr algn="just">
              <a:buFont typeface="Arial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2" charset="0"/>
              </a:rPr>
              <a:t>Si se toma café se pasa la borrachera</a:t>
            </a:r>
            <a:r>
              <a:rPr lang="es-MX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ekton Pro" pitchFamily="32" charset="0"/>
              </a:rPr>
              <a:t>.</a:t>
            </a:r>
            <a:endParaRPr lang="es-CO" sz="2800" dirty="0">
              <a:effectLst>
                <a:outerShdw blurRad="38100" dist="38100" dir="2700000" algn="tl">
                  <a:srgbClr val="C0C0C0"/>
                </a:outerShdw>
              </a:effectLst>
              <a:latin typeface="Tekton Pro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09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030268D-70FF-5F26-DE79-CE6396A4B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Sustancias psicoactivas.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52CB5B-13D7-9F9A-A459-1FD01640A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b="1" u="sng" dirty="0"/>
              <a:t>Organización Mundial de la Salud: </a:t>
            </a:r>
            <a:r>
              <a:rPr lang="es-MX" dirty="0"/>
              <a:t>es toda sustancia que introducida en el organismo, por </a:t>
            </a:r>
            <a:r>
              <a:rPr lang="es-MX" u="sng" dirty="0"/>
              <a:t>cualquier vía de administración</a:t>
            </a:r>
            <a:r>
              <a:rPr lang="es-MX" dirty="0"/>
              <a:t>, produce una alteración al sistema nervioso central </a:t>
            </a:r>
            <a:r>
              <a:rPr lang="es-MX" i="1" dirty="0"/>
              <a:t>(encéfalo y médula espinal)</a:t>
            </a:r>
            <a:r>
              <a:rPr lang="es-MX" dirty="0"/>
              <a:t> y es susceptible de </a:t>
            </a:r>
            <a:r>
              <a:rPr lang="es-MX" u="sng" dirty="0"/>
              <a:t>crear dependencia</a:t>
            </a:r>
            <a:r>
              <a:rPr lang="es-MX" dirty="0"/>
              <a:t>, ya sea psicológica, física o ambas.</a:t>
            </a:r>
          </a:p>
        </p:txBody>
      </p:sp>
    </p:spTree>
    <p:extLst>
      <p:ext uri="{BB962C8B-B14F-4D97-AF65-F5344CB8AC3E}">
        <p14:creationId xmlns:p14="http://schemas.microsoft.com/office/powerpoint/2010/main" val="2397059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030268D-70FF-5F26-DE79-CE6396A4B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Vías de administración.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52CB5B-13D7-9F9A-A459-1FD01640A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b="1" u="sng" dirty="0"/>
              <a:t>Inyectada: </a:t>
            </a:r>
            <a:r>
              <a:rPr lang="es-MX" dirty="0"/>
              <a:t>heroína.</a:t>
            </a:r>
          </a:p>
          <a:p>
            <a:pPr marL="0" indent="0" algn="just">
              <a:buNone/>
            </a:pPr>
            <a:r>
              <a:rPr lang="es-MX" b="1" u="sng" dirty="0"/>
              <a:t>Fumada: </a:t>
            </a:r>
            <a:r>
              <a:rPr lang="es-MX" dirty="0"/>
              <a:t>cannabis, tabaco.</a:t>
            </a:r>
          </a:p>
          <a:p>
            <a:pPr marL="0" indent="0" algn="just">
              <a:buNone/>
            </a:pPr>
            <a:r>
              <a:rPr lang="es-MX" b="1" u="sng" dirty="0"/>
              <a:t>Oral: </a:t>
            </a:r>
            <a:r>
              <a:rPr lang="es-MX" dirty="0"/>
              <a:t>drogas de síntesis, alcohol.</a:t>
            </a:r>
          </a:p>
          <a:p>
            <a:pPr marL="0" indent="0" algn="just">
              <a:buNone/>
            </a:pPr>
            <a:r>
              <a:rPr lang="es-MX" b="1" u="sng" dirty="0" err="1"/>
              <a:t>Esfinada</a:t>
            </a:r>
            <a:r>
              <a:rPr lang="es-MX" b="1" u="sng" dirty="0"/>
              <a:t> (aspirada): </a:t>
            </a:r>
            <a:r>
              <a:rPr lang="es-MX" dirty="0"/>
              <a:t>anfetaminas, cocaína.</a:t>
            </a:r>
          </a:p>
          <a:p>
            <a:pPr marL="0" indent="0" algn="just">
              <a:buNone/>
            </a:pPr>
            <a:r>
              <a:rPr lang="es-MX" b="1" u="sng" dirty="0"/>
              <a:t>Inhalada: </a:t>
            </a:r>
            <a:r>
              <a:rPr lang="es-MX" dirty="0"/>
              <a:t>disolventes.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F78D4AB-9248-AE8B-8B13-F8F7D0AA0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34" y="1307540"/>
            <a:ext cx="1616125" cy="158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215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030268D-70FF-5F26-DE79-CE6396A4B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Efectos en el </a:t>
            </a:r>
            <a:r>
              <a:rPr lang="es-MX" dirty="0" err="1"/>
              <a:t>Sist</a:t>
            </a:r>
            <a:r>
              <a:rPr lang="es-MX" dirty="0"/>
              <a:t>. Nervioso Central.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52CB5B-13D7-9F9A-A459-1FD01640A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s-MX" b="1" u="sng" dirty="0"/>
              <a:t>Estimulantes: </a:t>
            </a:r>
            <a:r>
              <a:rPr lang="es-MX" dirty="0"/>
              <a:t>aumentan la actividad de energía y alerta (cocaína, éxtasis y las anfetaminas).</a:t>
            </a:r>
          </a:p>
          <a:p>
            <a:pPr marL="0" indent="0" algn="just">
              <a:buNone/>
            </a:pPr>
            <a:r>
              <a:rPr lang="es-MX" b="1" u="sng" dirty="0"/>
              <a:t>Depresores: </a:t>
            </a:r>
            <a:r>
              <a:rPr lang="es-MX" dirty="0"/>
              <a:t>disminución de la energía y alerta (alcohol).</a:t>
            </a:r>
          </a:p>
          <a:p>
            <a:pPr marL="0" indent="0" algn="just">
              <a:buNone/>
            </a:pPr>
            <a:r>
              <a:rPr lang="es-MX" b="1" u="sng" dirty="0"/>
              <a:t>Opioides: </a:t>
            </a:r>
            <a:r>
              <a:rPr lang="es-MX" dirty="0"/>
              <a:t>provoca disminución del dolor y una sensación de euforia (heroína, morfina y la codeína)</a:t>
            </a:r>
          </a:p>
          <a:p>
            <a:pPr marL="0" indent="0" algn="just">
              <a:buNone/>
            </a:pPr>
            <a:r>
              <a:rPr lang="es-MX" b="1" u="sng" dirty="0"/>
              <a:t>Alucinógenos: </a:t>
            </a:r>
            <a:r>
              <a:rPr lang="es-MX" dirty="0"/>
              <a:t>alteran percepción sensorial, provocan alucinaciones (Hongos, LSD, </a:t>
            </a:r>
            <a:r>
              <a:rPr lang="es-MX" dirty="0" err="1"/>
              <a:t>mescalina</a:t>
            </a:r>
            <a:r>
              <a:rPr lang="es-MX" dirty="0"/>
              <a:t>).</a:t>
            </a:r>
          </a:p>
          <a:p>
            <a:pPr marL="0" indent="0" algn="just">
              <a:buNone/>
            </a:pPr>
            <a:r>
              <a:rPr lang="es-MX" b="1" u="sng" dirty="0"/>
              <a:t>Cannabinoides: </a:t>
            </a:r>
            <a:r>
              <a:rPr lang="es-MX" dirty="0"/>
              <a:t>provocan sensación de euforia y relajación (marihuana).</a:t>
            </a:r>
          </a:p>
        </p:txBody>
      </p:sp>
    </p:spTree>
    <p:extLst>
      <p:ext uri="{BB962C8B-B14F-4D97-AF65-F5344CB8AC3E}">
        <p14:creationId xmlns:p14="http://schemas.microsoft.com/office/powerpoint/2010/main" val="2815559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Consumo de alcohol.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b="1" u="sng" dirty="0"/>
              <a:t>Organización Mundial de la Salud</a:t>
            </a:r>
            <a:r>
              <a:rPr lang="es-MX" dirty="0"/>
              <a:t>: </a:t>
            </a:r>
            <a:r>
              <a:rPr lang="es-ES" dirty="0"/>
              <a:t>El alcohol y las bebidas alcohólicas contienen etanol, </a:t>
            </a:r>
            <a:r>
              <a:rPr lang="es-ES" u="sng" dirty="0"/>
              <a:t>es una sustancia psicoactiva</a:t>
            </a:r>
            <a:r>
              <a:rPr lang="es-ES" dirty="0"/>
              <a:t> y tóxica cuyas propiedades pueden producir dependencia.  </a:t>
            </a:r>
          </a:p>
          <a:p>
            <a:pPr marL="0" indent="0" algn="just">
              <a:buNone/>
            </a:pPr>
            <a:r>
              <a:rPr lang="es-MX" u="sng" dirty="0"/>
              <a:t>Independiente de la cantidad y frecuencia</a:t>
            </a:r>
            <a:r>
              <a:rPr lang="es-MX" dirty="0"/>
              <a:t>, que pueda generar alteraciones en su comportamiento, salud o en su entorno social.</a:t>
            </a:r>
          </a:p>
        </p:txBody>
      </p:sp>
    </p:spTree>
    <p:extLst>
      <p:ext uri="{BB962C8B-B14F-4D97-AF65-F5344CB8AC3E}">
        <p14:creationId xmlns:p14="http://schemas.microsoft.com/office/powerpoint/2010/main" val="1910904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3A54EE7-38E5-5490-FE36-D90A70794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3965971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Tipos de consumidores.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b="1" u="sng" dirty="0"/>
              <a:t>Experimental: </a:t>
            </a:r>
            <a:r>
              <a:rPr lang="es-MX" dirty="0"/>
              <a:t>prueba droga o alcohol una vez.</a:t>
            </a:r>
          </a:p>
          <a:p>
            <a:pPr marL="0" indent="0" algn="just">
              <a:buNone/>
            </a:pPr>
            <a:r>
              <a:rPr lang="es-MX" b="1" u="sng" dirty="0"/>
              <a:t>Recreacional:</a:t>
            </a:r>
            <a:r>
              <a:rPr lang="es-MX" dirty="0"/>
              <a:t> una o varias drogas o alcohol de vez en cuando.</a:t>
            </a:r>
          </a:p>
          <a:p>
            <a:pPr marL="0" indent="0" algn="just">
              <a:buNone/>
            </a:pPr>
            <a:r>
              <a:rPr lang="es-MX" b="1" u="sng" dirty="0"/>
              <a:t>Habituado:</a:t>
            </a:r>
            <a:r>
              <a:rPr lang="es-MX" dirty="0"/>
              <a:t> con frecuencia, pero sin dependencia.</a:t>
            </a:r>
          </a:p>
          <a:p>
            <a:pPr marL="0" indent="0" algn="just">
              <a:buNone/>
            </a:pPr>
            <a:r>
              <a:rPr lang="es-MX" b="1" u="sng" dirty="0"/>
              <a:t>Adicto: </a:t>
            </a:r>
            <a:r>
              <a:rPr lang="es-MX" dirty="0"/>
              <a:t>síntomas de dependencia compulsiva.</a:t>
            </a:r>
          </a:p>
        </p:txBody>
      </p:sp>
    </p:spTree>
    <p:extLst>
      <p:ext uri="{BB962C8B-B14F-4D97-AF65-F5344CB8AC3E}">
        <p14:creationId xmlns:p14="http://schemas.microsoft.com/office/powerpoint/2010/main" val="3260491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Tipos de consumidores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FDB0C2A-5C9A-D074-CE67-433F33C20C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1748395"/>
            <a:ext cx="8445815" cy="173139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CFB5F53-D43D-95F3-7B58-3593CB93F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28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4" name="Rectángulo redondeado 7">
            <a:extLst>
              <a:ext uri="{FF2B5EF4-FFF2-40B4-BE49-F238E27FC236}">
                <a16:creationId xmlns:a16="http://schemas.microsoft.com/office/drawing/2014/main" id="{693D88D2-1912-51CA-2BA1-0AD5F22CE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97" y="1742181"/>
            <a:ext cx="2584174" cy="2022475"/>
          </a:xfrm>
          <a:prstGeom prst="roundRect">
            <a:avLst>
              <a:gd name="adj" fmla="val 41157"/>
            </a:avLst>
          </a:prstGeom>
          <a:solidFill>
            <a:schemeClr val="accent4">
              <a:lumMod val="60000"/>
              <a:lumOff val="40000"/>
              <a:alpha val="9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rmAutofit fontScale="55000" lnSpcReduction="20000"/>
          </a:bodyPr>
          <a:lstStyle/>
          <a:p>
            <a:pPr marL="0" indent="0" algn="ctr">
              <a:buNone/>
            </a:pP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¿cómo afectaría en cada una de estas áreas, a un consumidor activo o pasivo?</a:t>
            </a:r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20DCAA7-40DB-56FD-A36E-BD754C2EA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830" y="556321"/>
            <a:ext cx="4473860" cy="42927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6D54561-2E22-3A25-4412-D50536E35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 rot="3777080">
            <a:off x="7271194" y="1557515"/>
            <a:ext cx="21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08513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Tipos de dependencia.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b="1" u="sng" dirty="0"/>
              <a:t>Física:</a:t>
            </a:r>
            <a:r>
              <a:rPr lang="es-MX" dirty="0"/>
              <a:t> síntomas físicos al dejar de consumir (temblor, sudor, nauseas y ansiedad).</a:t>
            </a:r>
          </a:p>
          <a:p>
            <a:pPr marL="0" indent="0" algn="just">
              <a:buNone/>
            </a:pPr>
            <a:r>
              <a:rPr lang="es-MX" b="1" u="sng" dirty="0"/>
              <a:t>Psicológica:</a:t>
            </a:r>
            <a:r>
              <a:rPr lang="es-MX" dirty="0"/>
              <a:t> necesidad de consumir para lidiar con el </a:t>
            </a:r>
            <a:r>
              <a:rPr lang="es-MX" u="sng" dirty="0"/>
              <a:t>estrés y la ansiedad.</a:t>
            </a:r>
          </a:p>
          <a:p>
            <a:pPr marL="0" indent="0" algn="just">
              <a:buNone/>
            </a:pPr>
            <a:r>
              <a:rPr lang="es-MX" b="1" u="sng" dirty="0"/>
              <a:t>Social:</a:t>
            </a:r>
            <a:r>
              <a:rPr lang="es-MX" dirty="0"/>
              <a:t> necesidad de consumir para </a:t>
            </a:r>
            <a:r>
              <a:rPr lang="es-MX" u="sng" dirty="0"/>
              <a:t>adaptarse a fiestas</a:t>
            </a:r>
            <a:r>
              <a:rPr lang="es-MX" dirty="0"/>
              <a:t> o reuniones.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2B9F904-2060-D14A-8AB7-C49B1B1B6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18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Tipos de dependencia.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b="1" u="sng" dirty="0"/>
              <a:t>Emocional: </a:t>
            </a:r>
            <a:r>
              <a:rPr lang="es-MX" dirty="0"/>
              <a:t>consume para lidiar con problemas emocionales como </a:t>
            </a:r>
            <a:r>
              <a:rPr lang="es-MX" u="sng" dirty="0"/>
              <a:t>depresión o la soledad</a:t>
            </a:r>
            <a:r>
              <a:rPr lang="es-MX" dirty="0"/>
              <a:t>.</a:t>
            </a:r>
          </a:p>
          <a:p>
            <a:pPr marL="0" indent="0" algn="just">
              <a:buNone/>
            </a:pPr>
            <a:r>
              <a:rPr lang="es-MX" b="1" u="sng" dirty="0"/>
              <a:t>Conductual: </a:t>
            </a:r>
            <a:r>
              <a:rPr lang="es-MX" dirty="0"/>
              <a:t>patrón de comportamiento, consumir todos los días.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A0AE1FA-6E10-57B5-A3C7-736DD93ED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868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Identificar la dependencia.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MX" b="1" u="sng" dirty="0"/>
              <a:t>Tolerancia: </a:t>
            </a:r>
            <a:r>
              <a:rPr lang="es-MX" dirty="0"/>
              <a:t>cada vez necesita más.</a:t>
            </a:r>
          </a:p>
          <a:p>
            <a:pPr algn="just"/>
            <a:r>
              <a:rPr lang="es-MX" b="1" u="sng" dirty="0"/>
              <a:t>Abstinencia: </a:t>
            </a:r>
            <a:r>
              <a:rPr lang="es-MX" dirty="0"/>
              <a:t>síntomas físicos y emocionales cuando no consume.</a:t>
            </a:r>
          </a:p>
          <a:p>
            <a:pPr algn="just"/>
            <a:r>
              <a:rPr lang="es-MX" b="1" u="sng" dirty="0"/>
              <a:t>Deseo de beber: </a:t>
            </a:r>
            <a:r>
              <a:rPr lang="es-MX" dirty="0"/>
              <a:t>necesidad de beber.</a:t>
            </a:r>
          </a:p>
          <a:p>
            <a:pPr algn="just"/>
            <a:r>
              <a:rPr lang="es-MX" b="1" u="sng" dirty="0"/>
              <a:t>Pérdida de control: </a:t>
            </a:r>
            <a:r>
              <a:rPr lang="es-MX" dirty="0"/>
              <a:t>no puede limitar la cantidad.</a:t>
            </a:r>
          </a:p>
          <a:p>
            <a:pPr algn="just"/>
            <a:r>
              <a:rPr lang="es-MX" b="1" u="sng" dirty="0"/>
              <a:t>Tiempo: </a:t>
            </a:r>
            <a:r>
              <a:rPr lang="es-MX" dirty="0"/>
              <a:t>mucho tiempo en beber o pensar en beber.</a:t>
            </a:r>
          </a:p>
          <a:p>
            <a:pPr algn="just"/>
            <a:r>
              <a:rPr lang="es-MX" b="1" u="sng" dirty="0"/>
              <a:t>Problemas sociales: </a:t>
            </a:r>
            <a:r>
              <a:rPr lang="es-MX" dirty="0"/>
              <a:t>problemas sociales o laborales.</a:t>
            </a:r>
          </a:p>
          <a:p>
            <a:pPr algn="just"/>
            <a:r>
              <a:rPr lang="es-MX" b="1" u="sng" dirty="0"/>
              <a:t>Problemas de salud: </a:t>
            </a:r>
            <a:r>
              <a:rPr lang="es-MX" dirty="0"/>
              <a:t>daño a la salud física o mental</a:t>
            </a:r>
          </a:p>
        </p:txBody>
      </p:sp>
    </p:spTree>
    <p:extLst>
      <p:ext uri="{BB962C8B-B14F-4D97-AF65-F5344CB8AC3E}">
        <p14:creationId xmlns:p14="http://schemas.microsoft.com/office/powerpoint/2010/main" val="1571321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Factores de protección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b="1" u="sng" dirty="0"/>
              <a:t>Familiares: </a:t>
            </a:r>
          </a:p>
          <a:p>
            <a:pPr algn="just"/>
            <a:r>
              <a:rPr lang="es-MX" dirty="0"/>
              <a:t>Comunicación abierta y efectiva.</a:t>
            </a:r>
          </a:p>
          <a:p>
            <a:pPr algn="just"/>
            <a:r>
              <a:rPr lang="es-MX" dirty="0"/>
              <a:t>Supervisión y monitoreo de los padres.</a:t>
            </a:r>
          </a:p>
          <a:p>
            <a:pPr algn="just"/>
            <a:r>
              <a:rPr lang="es-MX" dirty="0"/>
              <a:t>Límites claros y conscientes.</a:t>
            </a:r>
          </a:p>
          <a:p>
            <a:pPr algn="just"/>
            <a:r>
              <a:rPr lang="es-MX" dirty="0"/>
              <a:t>Promoción de valores saludables y positivos.</a:t>
            </a:r>
          </a:p>
        </p:txBody>
      </p:sp>
    </p:spTree>
    <p:extLst>
      <p:ext uri="{BB962C8B-B14F-4D97-AF65-F5344CB8AC3E}">
        <p14:creationId xmlns:p14="http://schemas.microsoft.com/office/powerpoint/2010/main" val="535322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Factores de protección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b="1" u="sng" dirty="0"/>
              <a:t>Escolares: </a:t>
            </a:r>
          </a:p>
          <a:p>
            <a:pPr algn="just"/>
            <a:r>
              <a:rPr lang="es-MX" dirty="0"/>
              <a:t>Ambiente escolar seguro y acogedor.</a:t>
            </a:r>
          </a:p>
          <a:p>
            <a:pPr algn="just"/>
            <a:r>
              <a:rPr lang="es-MX" dirty="0"/>
              <a:t>Presencia de adultos comprometidos.</a:t>
            </a:r>
          </a:p>
          <a:p>
            <a:pPr algn="just"/>
            <a:r>
              <a:rPr lang="es-MX" dirty="0"/>
              <a:t>Actividades extracurriculares y deportivas.</a:t>
            </a:r>
          </a:p>
          <a:p>
            <a:pPr algn="just"/>
            <a:r>
              <a:rPr lang="es-MX" dirty="0"/>
              <a:t>Implementación de programas de prevención del consumo.</a:t>
            </a:r>
          </a:p>
        </p:txBody>
      </p:sp>
    </p:spTree>
    <p:extLst>
      <p:ext uri="{BB962C8B-B14F-4D97-AF65-F5344CB8AC3E}">
        <p14:creationId xmlns:p14="http://schemas.microsoft.com/office/powerpoint/2010/main" val="1881155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Factores de protección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b="1" u="sng" dirty="0"/>
              <a:t>Comunitarios: </a:t>
            </a:r>
          </a:p>
          <a:p>
            <a:pPr algn="just"/>
            <a:r>
              <a:rPr lang="es-MX" dirty="0"/>
              <a:t>Existencia de oportunidades para el desarrollo de habilidades.</a:t>
            </a:r>
          </a:p>
          <a:p>
            <a:pPr algn="just"/>
            <a:r>
              <a:rPr lang="es-MX" dirty="0"/>
              <a:t>Promoción del deporte.</a:t>
            </a:r>
          </a:p>
          <a:p>
            <a:pPr algn="just"/>
            <a:r>
              <a:rPr lang="es-MX" dirty="0"/>
              <a:t>Líderes comunitarios comprometidos.</a:t>
            </a:r>
          </a:p>
          <a:p>
            <a:pPr algn="just"/>
            <a:r>
              <a:rPr lang="es-MX" dirty="0"/>
              <a:t>Existencia de espacios seguros.</a:t>
            </a:r>
          </a:p>
        </p:txBody>
      </p:sp>
    </p:spTree>
    <p:extLst>
      <p:ext uri="{BB962C8B-B14F-4D97-AF65-F5344CB8AC3E}">
        <p14:creationId xmlns:p14="http://schemas.microsoft.com/office/powerpoint/2010/main" val="347412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Factores de protección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b="1" u="sng" dirty="0"/>
              <a:t>Individuales: </a:t>
            </a:r>
          </a:p>
          <a:p>
            <a:pPr algn="just"/>
            <a:r>
              <a:rPr lang="es-MX" dirty="0"/>
              <a:t>Habilidades sociales y emocionales.</a:t>
            </a:r>
          </a:p>
          <a:p>
            <a:pPr algn="just"/>
            <a:r>
              <a:rPr lang="es-MX" dirty="0"/>
              <a:t>Capacidad de toma de decisiones.</a:t>
            </a:r>
          </a:p>
          <a:p>
            <a:pPr algn="just"/>
            <a:r>
              <a:rPr lang="es-MX" dirty="0"/>
              <a:t>Autoestima.</a:t>
            </a:r>
          </a:p>
          <a:p>
            <a:pPr algn="just"/>
            <a:r>
              <a:rPr lang="es-MX" dirty="0"/>
              <a:t>Plantear metas y objetivos realistas.</a:t>
            </a:r>
          </a:p>
        </p:txBody>
      </p:sp>
    </p:spTree>
    <p:extLst>
      <p:ext uri="{BB962C8B-B14F-4D97-AF65-F5344CB8AC3E}">
        <p14:creationId xmlns:p14="http://schemas.microsoft.com/office/powerpoint/2010/main" val="3083398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Factores de riesgo.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b="1" u="sng" dirty="0"/>
              <a:t>Individuales.</a:t>
            </a:r>
          </a:p>
          <a:p>
            <a:pPr marL="0" indent="0" algn="just">
              <a:buNone/>
            </a:pPr>
            <a:r>
              <a:rPr lang="es-MX" b="1" u="sng" dirty="0"/>
              <a:t>Familiares.</a:t>
            </a:r>
          </a:p>
          <a:p>
            <a:pPr marL="0" indent="0" algn="just">
              <a:buNone/>
            </a:pPr>
            <a:r>
              <a:rPr lang="es-MX" b="1" u="sng" dirty="0"/>
              <a:t>Escolares.</a:t>
            </a:r>
          </a:p>
          <a:p>
            <a:pPr marL="0" indent="0" algn="just">
              <a:buNone/>
            </a:pPr>
            <a:r>
              <a:rPr lang="es-MX" b="1" u="sng" dirty="0"/>
              <a:t>Comunitarios.</a:t>
            </a:r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B47E7CE-6B33-B245-3870-371944940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076" y="984648"/>
            <a:ext cx="1943100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32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Estadísticas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/>
              <a:t>Según el </a:t>
            </a:r>
            <a:r>
              <a:rPr lang="es-MX" b="1" u="sng" dirty="0"/>
              <a:t>Ministerio de Justicia de Colombia</a:t>
            </a:r>
            <a:r>
              <a:rPr lang="es-MX" dirty="0"/>
              <a:t>, entre los años 2013 y 2020, hubo 28.541 muertes asociadas al consumo de sustancias psicoactivas legales e ilegales. (1 de cada 10 muertes).</a:t>
            </a:r>
          </a:p>
          <a:p>
            <a:pPr marL="0" indent="0" algn="just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196717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BA6AD-B16D-54F7-1AE1-1348911B3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DBB7882-DC41-D733-36A5-70F1EF572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B7B8C8-4E28-F2C2-AE49-0CCF2459F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560610-2929-4644-41ED-BD338A42F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Estadísticas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FBE971-E53A-CF1C-D73D-E8F87281E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/>
              <a:t>Cada año se registran 2,6 millones de defunciones atribuibles al consumo de alcohol (que abarcan un 4,7% del total de muertes) y 0,6 millones de defunciones debido al consumo de sustancias psicoactivas. </a:t>
            </a:r>
            <a:r>
              <a:rPr lang="es-ES" sz="1200" dirty="0"/>
              <a:t>Publicación junio 25/2024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36491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29079-D52B-4C1B-6C68-BA49DA46B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4BB4D78-4DAA-7C68-0CE1-A9C63A039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498EEE5-FC04-6955-5594-A69B70A6F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327312C-C7B2-2CDD-F926-013D6EA67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Estadísticas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6F72590-4A2B-0EB9-73A3-33C661636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080" y="987970"/>
            <a:ext cx="5989839" cy="343691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60DA0A8-5428-A5B0-245F-ED39396F0447}"/>
              </a:ext>
            </a:extLst>
          </p:cNvPr>
          <p:cNvSpPr txBox="1"/>
          <p:nvPr/>
        </p:nvSpPr>
        <p:spPr>
          <a:xfrm>
            <a:off x="3834808" y="4399721"/>
            <a:ext cx="33209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800" dirty="0"/>
              <a:t>https://www.minjusticia.gov.co/programas-co/ODC/Documents/Publicaciones/Estudio%20Nacional%20de%20Consumo%20de%20Sustancias/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F639D0B-0075-CD50-54E3-581BB426AB45}"/>
              </a:ext>
            </a:extLst>
          </p:cNvPr>
          <p:cNvSpPr txBox="1"/>
          <p:nvPr/>
        </p:nvSpPr>
        <p:spPr>
          <a:xfrm>
            <a:off x="7492410" y="1552262"/>
            <a:ext cx="16515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800" dirty="0"/>
              <a:t>AÑO 2023</a:t>
            </a:r>
          </a:p>
          <a:p>
            <a:r>
              <a:rPr lang="es-CO" sz="800" dirty="0"/>
              <a:t>MINISTERIO DE JUSTICIA</a:t>
            </a:r>
          </a:p>
          <a:p>
            <a:r>
              <a:rPr lang="es-CO" sz="800" dirty="0"/>
              <a:t>OBSERVATORIO DE DROGAS DE COLOMBIA.</a:t>
            </a:r>
          </a:p>
          <a:p>
            <a:endParaRPr lang="es-CO" sz="800" dirty="0"/>
          </a:p>
          <a:p>
            <a:r>
              <a:rPr lang="es-CO" sz="800" dirty="0"/>
              <a:t>Muestra 11.065 =6.1%</a:t>
            </a:r>
          </a:p>
          <a:p>
            <a:r>
              <a:rPr lang="es-CO" sz="800" dirty="0"/>
              <a:t>Población 180.305</a:t>
            </a:r>
          </a:p>
          <a:p>
            <a:endParaRPr lang="es-CO" sz="800" dirty="0"/>
          </a:p>
          <a:p>
            <a:endParaRPr lang="es-CO" sz="800" dirty="0"/>
          </a:p>
        </p:txBody>
      </p:sp>
    </p:spTree>
    <p:extLst>
      <p:ext uri="{BB962C8B-B14F-4D97-AF65-F5344CB8AC3E}">
        <p14:creationId xmlns:p14="http://schemas.microsoft.com/office/powerpoint/2010/main" val="3077851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Afecciones en el ambiente laboral.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dirty="0"/>
              <a:t>Bajo rendimiento y productividad laboral.</a:t>
            </a:r>
          </a:p>
          <a:p>
            <a:pPr marL="0" indent="0" algn="just">
              <a:buNone/>
            </a:pPr>
            <a:r>
              <a:rPr lang="es-MX" dirty="0"/>
              <a:t>Incremento del riesgo de accidentes laborales.</a:t>
            </a:r>
          </a:p>
          <a:p>
            <a:pPr marL="0" indent="0" algn="just">
              <a:buNone/>
            </a:pPr>
            <a:r>
              <a:rPr lang="es-MX" dirty="0"/>
              <a:t>Problemas de salud física y mental.</a:t>
            </a:r>
          </a:p>
          <a:p>
            <a:pPr marL="0" indent="0" algn="just">
              <a:buNone/>
            </a:pPr>
            <a:r>
              <a:rPr lang="es-MX" dirty="0"/>
              <a:t>Conflictos interpersonales.</a:t>
            </a:r>
          </a:p>
          <a:p>
            <a:pPr marL="0" indent="0" algn="just">
              <a:buNone/>
            </a:pPr>
            <a:r>
              <a:rPr lang="es-MX" dirty="0"/>
              <a:t>Ausentismo laboral.</a:t>
            </a:r>
          </a:p>
          <a:p>
            <a:pPr marL="0" indent="0" algn="just">
              <a:buNone/>
            </a:pPr>
            <a:r>
              <a:rPr lang="es-MX" dirty="0"/>
              <a:t>Problemas legales.</a:t>
            </a:r>
          </a:p>
        </p:txBody>
      </p:sp>
    </p:spTree>
    <p:extLst>
      <p:ext uri="{BB962C8B-B14F-4D97-AF65-F5344CB8AC3E}">
        <p14:creationId xmlns:p14="http://schemas.microsoft.com/office/powerpoint/2010/main" val="1952426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Accidentes de tránsito de origen laboral.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/>
              <a:t>Identificar responsabilidad legal, por haberse generado un accidente de tránsito de origen laboral bajo efectos de alcohol o sustancias psicoactivas.</a:t>
            </a:r>
          </a:p>
          <a:p>
            <a:pPr algn="just"/>
            <a:r>
              <a:rPr lang="es-MX" dirty="0"/>
              <a:t>¿Es delito conducir bajo efecto de consumo de alcohol o drogas?</a:t>
            </a:r>
          </a:p>
        </p:txBody>
      </p:sp>
    </p:spTree>
    <p:extLst>
      <p:ext uri="{BB962C8B-B14F-4D97-AF65-F5344CB8AC3E}">
        <p14:creationId xmlns:p14="http://schemas.microsoft.com/office/powerpoint/2010/main" val="758696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Contravención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/>
              <a:t>Actuación ilícita que no constituyen delitos, pero que pueden representar peligros tanto para quienes las despliegan, como para terceros.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E59CB9A-B0AE-03A6-799F-21EDFCA5F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9912" y="2897387"/>
            <a:ext cx="2924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634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Empleados bajo efectos de alcohol o SPA.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/>
              <a:t>Suspensión temporal.</a:t>
            </a:r>
          </a:p>
          <a:p>
            <a:pPr marL="0" indent="0" algn="just">
              <a:buNone/>
            </a:pPr>
            <a:r>
              <a:rPr lang="es-MX" dirty="0"/>
              <a:t>Ofrecimiento de asistencia.</a:t>
            </a:r>
          </a:p>
          <a:p>
            <a:pPr marL="0" indent="0" algn="just">
              <a:buNone/>
            </a:pPr>
            <a:r>
              <a:rPr lang="es-MX" dirty="0"/>
              <a:t>Investigación.</a:t>
            </a:r>
          </a:p>
          <a:p>
            <a:pPr marL="0" indent="0" algn="just">
              <a:buNone/>
            </a:pPr>
            <a:r>
              <a:rPr lang="es-MX" dirty="0"/>
              <a:t>Finalización de contrato.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9E6A6E0-9696-6CA4-C30A-686336614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434" y="1200151"/>
            <a:ext cx="2956684" cy="239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708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¿Es justa causa de despido?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dirty="0"/>
              <a:t>Se debe seguir un proceso a satisfacción de la Corte Constitucional y la Corte Suprema de Justicia, en la que el empleador </a:t>
            </a:r>
            <a:r>
              <a:rPr lang="es-MX" u="sng" dirty="0"/>
              <a:t>demuestre con suficiencia</a:t>
            </a:r>
            <a:r>
              <a:rPr lang="es-MX" dirty="0"/>
              <a:t> los efectos negativos de que el trabajador se presente a trabajar bajo efectos de alcohol y drogas, de lo contrario, no podrá despedirlo.</a:t>
            </a:r>
          </a:p>
        </p:txBody>
      </p:sp>
    </p:spTree>
    <p:extLst>
      <p:ext uri="{BB962C8B-B14F-4D97-AF65-F5344CB8AC3E}">
        <p14:creationId xmlns:p14="http://schemas.microsoft.com/office/powerpoint/2010/main" val="3215725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Organización Mundial de la Salud.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/>
              <a:t>La OMS define la adicción y el alcoholismo, como </a:t>
            </a:r>
            <a:r>
              <a:rPr lang="es-MX" u="sng" dirty="0"/>
              <a:t>enfermedades crónicas </a:t>
            </a:r>
            <a:r>
              <a:rPr lang="es-MX" dirty="0"/>
              <a:t>y recurrentes del cerebro que se caracterizan por la búsqueda y el </a:t>
            </a:r>
            <a:r>
              <a:rPr lang="es-MX" u="sng" dirty="0"/>
              <a:t>consumo compulsivo y prolongado</a:t>
            </a:r>
            <a:r>
              <a:rPr lang="es-MX" dirty="0"/>
              <a:t> de alcohol drogas.</a:t>
            </a:r>
          </a:p>
        </p:txBody>
      </p:sp>
    </p:spTree>
    <p:extLst>
      <p:ext uri="{BB962C8B-B14F-4D97-AF65-F5344CB8AC3E}">
        <p14:creationId xmlns:p14="http://schemas.microsoft.com/office/powerpoint/2010/main" val="37801803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/>
              <a:t>Constitución Política de Colombia: Art. 49, ss. Garantizando a todas las personas el </a:t>
            </a:r>
            <a:r>
              <a:rPr lang="es-MX" u="sng" dirty="0"/>
              <a:t>acceso a los servicios de promoción</a:t>
            </a:r>
            <a:r>
              <a:rPr lang="es-MX" dirty="0"/>
              <a:t>, protección y recuperación de la salud.</a:t>
            </a:r>
            <a:endParaRPr lang="es-MX" u="sng" dirty="0"/>
          </a:p>
        </p:txBody>
      </p:sp>
    </p:spTree>
    <p:extLst>
      <p:ext uri="{BB962C8B-B14F-4D97-AF65-F5344CB8AC3E}">
        <p14:creationId xmlns:p14="http://schemas.microsoft.com/office/powerpoint/2010/main" val="40530650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b="1" dirty="0"/>
              <a:t>Resolución 2400 / 79 Cap. III Art. 3 inciso f. </a:t>
            </a:r>
            <a:r>
              <a:rPr lang="es-ES" dirty="0"/>
              <a:t>No introducir bebidas u otras </a:t>
            </a:r>
            <a:r>
              <a:rPr lang="es-ES" u="sng" dirty="0"/>
              <a:t>sustancias no autorizadas en los lugares</a:t>
            </a:r>
            <a:r>
              <a:rPr lang="es-ES" dirty="0"/>
              <a:t> o centros de trabajo </a:t>
            </a:r>
            <a:r>
              <a:rPr lang="es-ES" u="sng" dirty="0"/>
              <a:t>ni presentarse en los mismos bajo los efectos </a:t>
            </a:r>
            <a:r>
              <a:rPr lang="es-ES" dirty="0"/>
              <a:t>de sustancias embriagantes, estupefacientes o alucinógenas.</a:t>
            </a:r>
            <a:endParaRPr lang="es-MX" b="1" u="sng" dirty="0"/>
          </a:p>
        </p:txBody>
      </p:sp>
    </p:spTree>
    <p:extLst>
      <p:ext uri="{BB962C8B-B14F-4D97-AF65-F5344CB8AC3E}">
        <p14:creationId xmlns:p14="http://schemas.microsoft.com/office/powerpoint/2010/main" val="1153195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C79D8-11ED-3A7A-4AB7-51DD85C07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3C30A5F-6A9E-B191-F6E7-0A8FED023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5BF34C0-FFA6-187E-3217-1BAFFF231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C6C39F0-0380-0767-C0B6-EE063D408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5090F1-C063-BC3C-D57C-D194250DD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CO" b="1" dirty="0"/>
              <a:t>Decreto ley 1295 / 94 Cap. 10 Art 91 inciso b.</a:t>
            </a:r>
            <a:r>
              <a:rPr lang="es-CO" dirty="0"/>
              <a:t> </a:t>
            </a:r>
            <a:r>
              <a:rPr lang="es-ES" dirty="0"/>
              <a:t>El grave incumplimiento por parte del trabajador de las instrucciones, </a:t>
            </a:r>
            <a:r>
              <a:rPr lang="es-ES" dirty="0" err="1"/>
              <a:t>ss</a:t>
            </a:r>
            <a:r>
              <a:rPr lang="es-ES" dirty="0"/>
              <a:t>, que le hayan comunicado por escrito, facultan al empleador para la terminación del vínculo o relación laboral por justa causa, </a:t>
            </a:r>
            <a:r>
              <a:rPr lang="es-ES" dirty="0" err="1"/>
              <a:t>ss</a:t>
            </a:r>
            <a:r>
              <a:rPr lang="es-ES" dirty="0"/>
              <a:t>, </a:t>
            </a:r>
            <a:r>
              <a:rPr lang="es-ES" u="sng" dirty="0"/>
              <a:t>previa autorización del Ministerio de Trabajo </a:t>
            </a:r>
            <a:r>
              <a:rPr lang="es-ES" dirty="0"/>
              <a:t>y Seguridad Social, respetando el derecho de defensa..</a:t>
            </a:r>
            <a:endParaRPr lang="es-MX" b="1" u="sng" dirty="0"/>
          </a:p>
        </p:txBody>
      </p:sp>
    </p:spTree>
    <p:extLst>
      <p:ext uri="{BB962C8B-B14F-4D97-AF65-F5344CB8AC3E}">
        <p14:creationId xmlns:p14="http://schemas.microsoft.com/office/powerpoint/2010/main" val="19712886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/>
              <a:t>Sentencias:</a:t>
            </a:r>
          </a:p>
          <a:p>
            <a:pPr marL="0" indent="0" algn="just">
              <a:buNone/>
            </a:pPr>
            <a:r>
              <a:rPr lang="es-MX" dirty="0"/>
              <a:t>La Corte Constitucional, profundiza autonomía personal, libre desarrollo de la personalidad, dignidad humana de las personas consumidoras. </a:t>
            </a:r>
            <a:r>
              <a:rPr lang="es-MX" sz="1800" dirty="0"/>
              <a:t>(C-176 de 1994, C-221 de 1994, T-814 de 2008, C-438 de 2009, C-574 de 2011, C-882 de 2011, T-497 de 2012, T-043 de 2015…).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956782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/>
              <a:t>Ley 1566 de 2012: Art. 2, </a:t>
            </a:r>
            <a:r>
              <a:rPr lang="es-MX" u="sng" dirty="0"/>
              <a:t>Toda persona con trastornos mentales</a:t>
            </a:r>
            <a:r>
              <a:rPr lang="es-MX" dirty="0"/>
              <a:t> ss. derivada del consumo, abuso y adicción ss. </a:t>
            </a:r>
            <a:r>
              <a:rPr lang="es-MX" u="sng" dirty="0"/>
              <a:t>Tiene derecho a ser atendid</a:t>
            </a:r>
            <a:r>
              <a:rPr lang="es-MX" dirty="0"/>
              <a:t>a de forma integral por las entidades que conforman el SGSS.</a:t>
            </a:r>
          </a:p>
        </p:txBody>
      </p:sp>
    </p:spTree>
    <p:extLst>
      <p:ext uri="{BB962C8B-B14F-4D97-AF65-F5344CB8AC3E}">
        <p14:creationId xmlns:p14="http://schemas.microsoft.com/office/powerpoint/2010/main" val="3891257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/>
              <a:t>Ley 1616 de 2013.</a:t>
            </a:r>
          </a:p>
          <a:p>
            <a:pPr marL="0" indent="0" algn="just">
              <a:buNone/>
            </a:pPr>
            <a:r>
              <a:rPr lang="es-MX" dirty="0"/>
              <a:t>Establece el seguimiento y la evaluación de la política de la salud mental y del consumo de sustancias psicoactivas.</a:t>
            </a:r>
          </a:p>
        </p:txBody>
      </p:sp>
    </p:spTree>
    <p:extLst>
      <p:ext uri="{BB962C8B-B14F-4D97-AF65-F5344CB8AC3E}">
        <p14:creationId xmlns:p14="http://schemas.microsoft.com/office/powerpoint/2010/main" val="37591546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b="1" dirty="0"/>
              <a:t>Ley 1385 de 2010</a:t>
            </a:r>
            <a:r>
              <a:rPr lang="es-MX" dirty="0"/>
              <a:t>: establece </a:t>
            </a:r>
            <a:r>
              <a:rPr lang="es-MX" u="sng" dirty="0"/>
              <a:t>acciones para prevenir el síndrome el alcoholismo fetal </a:t>
            </a:r>
            <a:r>
              <a:rPr lang="es-MX" dirty="0"/>
              <a:t>en los bebés por el consumo de alcohol en las mujeres en estado de embarazo.</a:t>
            </a:r>
          </a:p>
        </p:txBody>
      </p:sp>
    </p:spTree>
    <p:extLst>
      <p:ext uri="{BB962C8B-B14F-4D97-AF65-F5344CB8AC3E}">
        <p14:creationId xmlns:p14="http://schemas.microsoft.com/office/powerpoint/2010/main" val="10459392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3D136A-6CA2-278F-CA27-89EF2947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29BDEC-13E8-42A7-A308-E8D62D0E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D29B644-1047-F945-5B86-EB1CEB22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D013D-82D9-0C13-7EE9-346985080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b="1" dirty="0"/>
              <a:t>Resolución 0312 de 2019</a:t>
            </a:r>
            <a:r>
              <a:rPr lang="es-MX" dirty="0"/>
              <a:t>: Art. 16, elaborar y ejecutar un </a:t>
            </a:r>
            <a:r>
              <a:rPr lang="es-MX" u="sng" dirty="0"/>
              <a:t>programa</a:t>
            </a:r>
            <a:r>
              <a:rPr lang="es-MX" dirty="0"/>
              <a:t> para promover entre los trabajadores </a:t>
            </a:r>
            <a:r>
              <a:rPr lang="es-MX" u="sng" dirty="0"/>
              <a:t>estilos de vida saludable</a:t>
            </a:r>
            <a:r>
              <a:rPr lang="es-MX" dirty="0"/>
              <a:t>, incluyendo campañas específicas tendientes a la </a:t>
            </a:r>
            <a:r>
              <a:rPr lang="es-MX" u="sng" dirty="0"/>
              <a:t>prevención y el control de la fármaco dependencia, el alcoholismo, tabaquismo, entre otros.</a:t>
            </a:r>
          </a:p>
        </p:txBody>
      </p:sp>
    </p:spTree>
    <p:extLst>
      <p:ext uri="{BB962C8B-B14F-4D97-AF65-F5344CB8AC3E}">
        <p14:creationId xmlns:p14="http://schemas.microsoft.com/office/powerpoint/2010/main" val="25248747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A4D11-7D83-42C9-5FBA-A008DA910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5A0859B-B788-F66F-BAC3-6F59D8699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F805AB9-478F-599E-2CF6-5D1B64A22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0E22442-BD8B-10EE-6CFC-036D17E54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1849D4-7B56-CD01-6352-0163BE3FC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b="1" dirty="0"/>
              <a:t>Decreto 728 de 2025</a:t>
            </a:r>
            <a:r>
              <a:rPr lang="es-MX" b="1" dirty="0"/>
              <a:t>:</a:t>
            </a:r>
            <a:r>
              <a:rPr lang="es-MX" dirty="0"/>
              <a:t> </a:t>
            </a:r>
            <a:r>
              <a:rPr lang="es-ES" dirty="0"/>
              <a:t>Decreto Único Reglamentario del Sector Trabajo, para establecer acciones de promoción de la salud mental, </a:t>
            </a:r>
            <a:r>
              <a:rPr lang="es-ES" u="sng" dirty="0"/>
              <a:t>prevención de problemas y trastornos mentales, y consumo de sustancias psicoactivas en el ámbito laboral</a:t>
            </a:r>
            <a:r>
              <a:rPr lang="es-ES" dirty="0"/>
              <a:t>.</a:t>
            </a:r>
            <a:endParaRPr lang="es-MX" u="sng" dirty="0"/>
          </a:p>
        </p:txBody>
      </p:sp>
    </p:spTree>
    <p:extLst>
      <p:ext uri="{BB962C8B-B14F-4D97-AF65-F5344CB8AC3E}">
        <p14:creationId xmlns:p14="http://schemas.microsoft.com/office/powerpoint/2010/main" val="16778563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76C79-A4EA-38A6-A159-6207E7BC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FA39836-B889-6045-99DF-85BE2D0A8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3A4944B-CA6C-3AC0-B6BB-636144D28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51ED6D0-F020-FD75-9F88-D3F675B28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29374F-DDE5-09D9-943C-D09A393BE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CO" b="1" dirty="0"/>
              <a:t>Decreto 728 de 2025</a:t>
            </a:r>
            <a:r>
              <a:rPr lang="es-MX" b="1" dirty="0"/>
              <a:t>: </a:t>
            </a:r>
            <a:r>
              <a:rPr lang="es-ES" dirty="0"/>
              <a:t>Aplica a los empleadores públicos y privados, a los trabajadores dependientes e independientes, a los contratantes y a los contratistas, y a las Administradoras de Riesgos Laborales.</a:t>
            </a:r>
          </a:p>
          <a:p>
            <a:pPr marL="0" indent="0" algn="just">
              <a:buNone/>
            </a:pPr>
            <a:endParaRPr lang="es-MX" u="sng" dirty="0"/>
          </a:p>
        </p:txBody>
      </p:sp>
    </p:spTree>
    <p:extLst>
      <p:ext uri="{BB962C8B-B14F-4D97-AF65-F5344CB8AC3E}">
        <p14:creationId xmlns:p14="http://schemas.microsoft.com/office/powerpoint/2010/main" val="34444641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E23AC-81B4-3E03-8D40-825F2DB91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A85D694-A260-2F17-2824-26F1F37EE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CE0DF2C-C3E4-8443-91D9-94F9E6196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0058449-1BFA-C107-AC29-717021885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FE7EB0-F067-98DC-FF65-58C435ABC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CO" b="1" dirty="0"/>
              <a:t>Decreto 728 de 2025</a:t>
            </a:r>
            <a:r>
              <a:rPr lang="es-MX" b="1" dirty="0"/>
              <a:t>: </a:t>
            </a:r>
          </a:p>
          <a:p>
            <a:r>
              <a:rPr lang="es-ES" i="1" dirty="0"/>
              <a:t>Establecer un programa de sensibilización</a:t>
            </a:r>
            <a:endParaRPr lang="es-ES" dirty="0"/>
          </a:p>
          <a:p>
            <a:r>
              <a:rPr lang="es-ES" i="1" dirty="0"/>
              <a:t>Definir el programa de intervención</a:t>
            </a:r>
            <a:endParaRPr lang="es-ES" dirty="0"/>
          </a:p>
          <a:p>
            <a:r>
              <a:rPr lang="es-ES" i="1" dirty="0"/>
              <a:t>Ejecutar el programa de sensibilización</a:t>
            </a:r>
            <a:endParaRPr lang="es-ES" dirty="0"/>
          </a:p>
          <a:p>
            <a:r>
              <a:rPr lang="es-ES" i="1" dirty="0"/>
              <a:t>Implementar actividades para identificación activa de casos</a:t>
            </a:r>
            <a:endParaRPr lang="es-ES" dirty="0"/>
          </a:p>
          <a:p>
            <a:r>
              <a:rPr lang="es-ES" i="1" dirty="0"/>
              <a:t>Asegurar asistencia profesional</a:t>
            </a:r>
            <a:endParaRPr lang="es-ES" dirty="0"/>
          </a:p>
          <a:p>
            <a:r>
              <a:rPr lang="es-ES" i="1" dirty="0"/>
              <a:t>Hacer seguimiento y evaluar los resultados de la acción de intervención</a:t>
            </a:r>
            <a:endParaRPr lang="es-ES" dirty="0"/>
          </a:p>
          <a:p>
            <a:r>
              <a:rPr lang="es-ES" i="1" dirty="0"/>
              <a:t>Implementar acciones de mejora en la acción de intervención</a:t>
            </a:r>
            <a:endParaRPr lang="es-ES" dirty="0"/>
          </a:p>
          <a:p>
            <a:pPr marL="0" indent="0" algn="just">
              <a:buNone/>
            </a:pPr>
            <a:endParaRPr lang="es-MX" u="sng" dirty="0"/>
          </a:p>
        </p:txBody>
      </p:sp>
    </p:spTree>
    <p:extLst>
      <p:ext uri="{BB962C8B-B14F-4D97-AF65-F5344CB8AC3E}">
        <p14:creationId xmlns:p14="http://schemas.microsoft.com/office/powerpoint/2010/main" val="22511390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31DB6-985B-343E-62DC-B91853F6B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4B4C6EA-5E95-C896-019F-70D6C15F8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96D569-8216-8CF5-F342-D1865A347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68B1AFE-45D9-8726-D4B1-8BF0A6A18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E1FB88-1524-A33E-C726-584334B80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b="1" dirty="0"/>
              <a:t>Resolución 624 de 2025</a:t>
            </a:r>
            <a:r>
              <a:rPr lang="es-MX" b="1" dirty="0"/>
              <a:t>: </a:t>
            </a:r>
            <a:r>
              <a:rPr lang="es-CO" dirty="0"/>
              <a:t>Por la cual se adopta el Manual para la señalización de los ambientes 100% libres de humo de tabaco y aerosoles emitidos por sus sucedáneos e imitadores.</a:t>
            </a:r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endParaRPr lang="es-MX" u="sng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7080A4A-201C-F7D8-78A1-0B3BA9A5D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3712" y="3160520"/>
            <a:ext cx="3271283" cy="180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320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B2BCD-C1BB-64D7-F37E-C8CBFB858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C5F816C-98D1-FE54-401A-6645266C4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FE0FD73-2101-01FE-47F2-1C2CEDABB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48BBE29-3371-A919-39B3-EF892F53B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B66752-4B5E-9ABD-A546-1E810E98D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s-CO" b="1" dirty="0"/>
              <a:t>Resolución 1843 de 2025</a:t>
            </a:r>
            <a:r>
              <a:rPr lang="es-MX" b="1" dirty="0"/>
              <a:t>: </a:t>
            </a:r>
            <a:r>
              <a:rPr lang="es-ES" dirty="0"/>
              <a:t>Pruebas de alcoholemia, alcoholimetría y sustancias psicoactivas. </a:t>
            </a:r>
            <a:r>
              <a:rPr lang="es-ES" u="sng" dirty="0"/>
              <a:t>Dirigidas a acciones de prevención de accidentes de trabajo y enfermedad laboral</a:t>
            </a:r>
            <a:r>
              <a:rPr lang="es-ES" dirty="0"/>
              <a:t>; se podrán aplicar a aquellas personas cuya actividad laboral implica un riesgo para los demás o que son de responsabilidad respecto de terceros.</a:t>
            </a:r>
          </a:p>
          <a:p>
            <a:pPr marL="0" indent="0" algn="just">
              <a:buNone/>
            </a:pPr>
            <a:endParaRPr lang="es-MX" u="sng" dirty="0"/>
          </a:p>
        </p:txBody>
      </p:sp>
    </p:spTree>
    <p:extLst>
      <p:ext uri="{BB962C8B-B14F-4D97-AF65-F5344CB8AC3E}">
        <p14:creationId xmlns:p14="http://schemas.microsoft.com/office/powerpoint/2010/main" val="9061476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BD5DF-FA35-58F4-8FEE-47E730C1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A841B89-E26D-10A6-406E-9D372A4D2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F61E700-FCD2-EF9B-DE50-1C821D1A4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E953A0B-F40F-3623-02E0-36380763D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EB2003-3B79-BEC4-CF41-01E68D64C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CO" b="1" dirty="0"/>
              <a:t>Ley 2354 de 2024</a:t>
            </a:r>
            <a:r>
              <a:rPr lang="es-MX" b="1" dirty="0"/>
              <a:t>: </a:t>
            </a:r>
            <a:r>
              <a:rPr lang="es-ES" b="1" dirty="0"/>
              <a:t>C</a:t>
            </a:r>
            <a:r>
              <a:rPr lang="es-ES" dirty="0"/>
              <a:t>uando se utilice la expresión "libre de humo" se entenderá como "libre de humo y aerosoles ".</a:t>
            </a:r>
          </a:p>
          <a:p>
            <a:pPr marL="0" indent="0" algn="just">
              <a:buNone/>
            </a:pPr>
            <a:r>
              <a:rPr lang="es-ES" b="1" dirty="0"/>
              <a:t>Imitador</a:t>
            </a:r>
            <a:r>
              <a:rPr lang="es-ES" dirty="0"/>
              <a:t>: cualquier producto que pretende remplazar o sustituir un producto aprovechando sus propiedades físicas o características de consumo. </a:t>
            </a:r>
          </a:p>
          <a:p>
            <a:pPr marL="0" indent="0" algn="just">
              <a:buNone/>
            </a:pPr>
            <a:endParaRPr lang="es-MX" u="sng" dirty="0"/>
          </a:p>
        </p:txBody>
      </p:sp>
    </p:spTree>
    <p:extLst>
      <p:ext uri="{BB962C8B-B14F-4D97-AF65-F5344CB8AC3E}">
        <p14:creationId xmlns:p14="http://schemas.microsoft.com/office/powerpoint/2010/main" val="5461590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73F96-8943-F4C0-69AD-B8FA75F68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BFC37B4-B117-75C4-F281-579AF1A99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0F652CF-D4A7-0DE5-0C3D-05157DEE9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4252EE-F469-71FA-D71D-1582A0BC4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2383B2-A3D7-5E99-DEA8-36A0F6810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s-CO" b="1" dirty="0"/>
              <a:t>Resolución 1843 de 2025</a:t>
            </a:r>
            <a:r>
              <a:rPr lang="es-MX" b="1" dirty="0"/>
              <a:t>: </a:t>
            </a:r>
            <a:r>
              <a:rPr lang="es-ES" dirty="0"/>
              <a:t>Entre otros, los conductores de vehículo; pilotos; alumnos de pilotaje, instructores de vuelo; maquinistas y operarios; médicos, odontólogos y demás profesionales de la salud; quienes manipulan o tienen bajo su cuidado materiales o sustancias combustibles o inflamables; explosivos, sustancias tóxicas, venenosas, corrosivas o radiactivas; quienes portan o transportan armas; operadores y controladores aéreos y en general personal técnico de mantenimiento y apoyo de aeronaves en tierra y en vuelo, así como los trabajadores que desarrollen actividades de clase de riesgo IV y V, casos en los cuales no se requiere la autorización del trabajador para realización de la prueba.</a:t>
            </a:r>
            <a:endParaRPr lang="es-MX" u="sng" dirty="0"/>
          </a:p>
        </p:txBody>
      </p:sp>
    </p:spTree>
    <p:extLst>
      <p:ext uri="{BB962C8B-B14F-4D97-AF65-F5344CB8AC3E}">
        <p14:creationId xmlns:p14="http://schemas.microsoft.com/office/powerpoint/2010/main" val="38086350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AD10E-B65D-30A8-FE81-333B5BBBA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B68A5E9-B024-59A0-4F93-537C662B6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4164953"/>
            <a:ext cx="1362075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76BC373-745B-60A5-5DFB-D60C1C46D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07" y="4713767"/>
            <a:ext cx="2288105" cy="295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77B435A-37FB-BC45-DF75-212A7509F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Normatividad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F40AF4-20FE-173C-3888-20C3BA20F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CO" b="1" dirty="0"/>
              <a:t>Resolución 1843 de 2025</a:t>
            </a:r>
            <a:r>
              <a:rPr lang="es-MX" b="1" dirty="0"/>
              <a:t>: </a:t>
            </a:r>
            <a:r>
              <a:rPr lang="es-ES" dirty="0"/>
              <a:t>Los empleadores públicos y privados incluirán dentro de las actividades del Sistema de Gestión de Seguridad y Salud en el Trabajo, campañas específicas, tendientes a fomentar la prevención y el control de la farmacodependencia, el alcoholismo y el tabaquismo, dirigidas a sus trabajadores, </a:t>
            </a:r>
            <a:r>
              <a:rPr lang="es-ES" u="sng" dirty="0"/>
              <a:t>con una política y programa al respecto.</a:t>
            </a:r>
            <a:endParaRPr lang="es-MX" u="sng" dirty="0"/>
          </a:p>
        </p:txBody>
      </p:sp>
    </p:spTree>
    <p:extLst>
      <p:ext uri="{BB962C8B-B14F-4D97-AF65-F5344CB8AC3E}">
        <p14:creationId xmlns:p14="http://schemas.microsoft.com/office/powerpoint/2010/main" val="25234366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5239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14421</TotalTime>
  <Words>1824</Words>
  <Application>Microsoft Macintosh PowerPoint</Application>
  <PresentationFormat>Presentación en pantalla (16:9)</PresentationFormat>
  <Paragraphs>160</Paragraphs>
  <Slides>45</Slides>
  <Notes>0</Notes>
  <HiddenSlides>1</HiddenSlides>
  <MMClips>2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49" baseType="lpstr">
      <vt:lpstr>Arial</vt:lpstr>
      <vt:lpstr>Calibri</vt:lpstr>
      <vt:lpstr>Tekton Pro</vt:lpstr>
      <vt:lpstr>Tema de Office</vt:lpstr>
      <vt:lpstr>Presentación de PowerPoint</vt:lpstr>
      <vt:lpstr>Presentación de PowerPoint</vt:lpstr>
      <vt:lpstr>Gestión Empresarial frente al Consumo de Sustancias Psicoactivas en el Entorno Laboral.</vt:lpstr>
      <vt:lpstr>Mito o realidad</vt:lpstr>
      <vt:lpstr>Sustancias psicoactivas.</vt:lpstr>
      <vt:lpstr>Vías de administración.</vt:lpstr>
      <vt:lpstr>Efectos en el Sist. Nervioso Central.</vt:lpstr>
      <vt:lpstr>Consumo de alcohol.</vt:lpstr>
      <vt:lpstr>Tipos de consumidores.</vt:lpstr>
      <vt:lpstr>Tipos de consumidores</vt:lpstr>
      <vt:lpstr>Presentación de PowerPoint</vt:lpstr>
      <vt:lpstr>Tipos de dependencia.</vt:lpstr>
      <vt:lpstr>Tipos de dependencia.</vt:lpstr>
      <vt:lpstr>Identificar la dependencia.</vt:lpstr>
      <vt:lpstr>Factores de protección</vt:lpstr>
      <vt:lpstr>Factores de protección</vt:lpstr>
      <vt:lpstr>Factores de protección</vt:lpstr>
      <vt:lpstr>Factores de protección</vt:lpstr>
      <vt:lpstr>Factores de riesgo.</vt:lpstr>
      <vt:lpstr>Estadísticas</vt:lpstr>
      <vt:lpstr>Estadísticas</vt:lpstr>
      <vt:lpstr>Estadísticas</vt:lpstr>
      <vt:lpstr>Afecciones en el ambiente laboral.</vt:lpstr>
      <vt:lpstr>Accidentes de tránsito de origen laboral.</vt:lpstr>
      <vt:lpstr>Contravención</vt:lpstr>
      <vt:lpstr>Empleados bajo efectos de alcohol o SPA.</vt:lpstr>
      <vt:lpstr>¿Es justa causa de despido?</vt:lpstr>
      <vt:lpstr>Organización Mundial de la Salud.</vt:lpstr>
      <vt:lpstr>Normatividad</vt:lpstr>
      <vt:lpstr>Normatividad</vt:lpstr>
      <vt:lpstr>Normatividad</vt:lpstr>
      <vt:lpstr>Normatividad</vt:lpstr>
      <vt:lpstr>Normatividad</vt:lpstr>
      <vt:lpstr>Normatividad</vt:lpstr>
      <vt:lpstr>Normatividad</vt:lpstr>
      <vt:lpstr>Normatividad</vt:lpstr>
      <vt:lpstr>Normatividad</vt:lpstr>
      <vt:lpstr>Normatividad</vt:lpstr>
      <vt:lpstr>Normatividad</vt:lpstr>
      <vt:lpstr>Normatividad</vt:lpstr>
      <vt:lpstr>Normatividad</vt:lpstr>
      <vt:lpstr>Normatividad</vt:lpstr>
      <vt:lpstr>Normatividad</vt:lpstr>
      <vt:lpstr>Normatividad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leonado Arévalo Muñoz</dc:creator>
  <cp:lastModifiedBy>JORGE ELIECER BEJARANO</cp:lastModifiedBy>
  <cp:revision>191</cp:revision>
  <dcterms:created xsi:type="dcterms:W3CDTF">2021-02-18T20:28:36Z</dcterms:created>
  <dcterms:modified xsi:type="dcterms:W3CDTF">2025-09-10T19:59:18Z</dcterms:modified>
</cp:coreProperties>
</file>