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42" r:id="rId2"/>
    <p:sldId id="3372" r:id="rId3"/>
    <p:sldId id="3356" r:id="rId4"/>
    <p:sldId id="3381" r:id="rId5"/>
    <p:sldId id="3382" r:id="rId6"/>
    <p:sldId id="3383" r:id="rId7"/>
    <p:sldId id="3384" r:id="rId8"/>
    <p:sldId id="3342" r:id="rId9"/>
    <p:sldId id="3378" r:id="rId10"/>
    <p:sldId id="3361" r:id="rId11"/>
    <p:sldId id="3385" r:id="rId12"/>
    <p:sldId id="3334" r:id="rId13"/>
    <p:sldId id="3366" r:id="rId14"/>
    <p:sldId id="3364" r:id="rId15"/>
    <p:sldId id="340" r:id="rId16"/>
  </p:sldIdLst>
  <p:sldSz cx="16256000" cy="9144000"/>
  <p:notesSz cx="16256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660033"/>
    <a:srgbClr val="00FF00"/>
    <a:srgbClr val="FF8A15"/>
    <a:srgbClr val="FF6600"/>
    <a:srgbClr val="990099"/>
    <a:srgbClr val="003399"/>
    <a:srgbClr val="0000FF"/>
    <a:srgbClr val="008000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7399" autoAdjust="0"/>
  </p:normalViewPr>
  <p:slideViewPr>
    <p:cSldViewPr>
      <p:cViewPr varScale="1">
        <p:scale>
          <a:sx n="54" d="100"/>
          <a:sy n="54" d="100"/>
        </p:scale>
        <p:origin x="696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043738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9207500" y="0"/>
            <a:ext cx="7045325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BA0EF-677D-43B7-8290-0DE0B241BF64}" type="datetimeFigureOut">
              <a:rPr lang="es-CO" smtClean="0"/>
              <a:pPr/>
              <a:t>20/08/2025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1625600" y="4343400"/>
            <a:ext cx="1300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7043738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9207500" y="8685213"/>
            <a:ext cx="7045325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6F126-3D94-4BCB-8B79-9B86E9A5D91A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200" y="2834640"/>
            <a:ext cx="138176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70B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70B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19200" y="2840568"/>
            <a:ext cx="13817600" cy="55399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7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812800" y="8503920"/>
            <a:ext cx="3738880" cy="276999"/>
          </a:xfrm>
        </p:spPr>
        <p:txBody>
          <a:bodyPr/>
          <a:lstStyle/>
          <a:p>
            <a:fld id="{67100039-BD41-4B3D-8CB5-42C8E5F8C220}" type="datetimeFigureOut">
              <a:rPr lang="es-CO" smtClean="0"/>
              <a:pPr/>
              <a:t>20/08/2025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527040" y="8503920"/>
            <a:ext cx="5201920" cy="276999"/>
          </a:xfrm>
        </p:spPr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704320" y="8503920"/>
            <a:ext cx="3738880" cy="276999"/>
          </a:xfrm>
        </p:spPr>
        <p:txBody>
          <a:bodyPr/>
          <a:lstStyle/>
          <a:p>
            <a:fld id="{683E52BF-F886-4425-95D5-F87CF44542A7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02863" y="2416336"/>
            <a:ext cx="10650273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70B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17" Type="http://schemas.openxmlformats.org/officeDocument/2006/relationships/image" Target="../media/image31.jpe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cid:image003.png@01DBCFE9.E5032600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jpe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38A6A7C-F406-47CF-97E9-D63A0E2DC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5999" cy="9144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0C2D884-E274-42A0-81B8-A0C4239C2C64}"/>
              </a:ext>
            </a:extLst>
          </p:cNvPr>
          <p:cNvSpPr/>
          <p:nvPr/>
        </p:nvSpPr>
        <p:spPr>
          <a:xfrm>
            <a:off x="-88501" y="3128870"/>
            <a:ext cx="1301326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8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Conferencia</a:t>
            </a:r>
          </a:p>
          <a:p>
            <a:pPr algn="ctr"/>
            <a:endParaRPr lang="es-CO" sz="4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AFCE5530-EB17-4E6A-B429-59DEEDBC5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8" y="3707904"/>
            <a:ext cx="10981220" cy="5184576"/>
          </a:xfrm>
        </p:spPr>
        <p:txBody>
          <a:bodyPr>
            <a:normAutofit lnSpcReduction="10000"/>
          </a:bodyPr>
          <a:lstStyle/>
          <a:p>
            <a:endParaRPr lang="es-MX" sz="3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3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3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Liderazgo Asertivo para la Productividad y el Clima Laboral</a:t>
            </a:r>
            <a:endParaRPr lang="es-CO" sz="3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CO" sz="3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CO" sz="3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CO" sz="3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CO" sz="3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Liliana Esther Guevara Soto </a:t>
            </a:r>
          </a:p>
          <a:p>
            <a:r>
              <a:rPr lang="es-CO" sz="24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Directora de Adecin – Comunicadora Organizacional</a:t>
            </a:r>
          </a:p>
          <a:p>
            <a:r>
              <a:rPr lang="es-CO" sz="24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Mentor Coach el Liderazgo, Comunicación y Gestión Emocional</a:t>
            </a:r>
          </a:p>
          <a:p>
            <a:endParaRPr lang="es-CO" sz="4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CO" sz="3200" dirty="0">
              <a:solidFill>
                <a:srgbClr val="003399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E800BE6-853A-44EA-8EC6-58AC02ED8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81" y="243209"/>
            <a:ext cx="6462982" cy="2382512"/>
          </a:xfrm>
          <a:prstGeom prst="rect">
            <a:avLst/>
          </a:prstGeom>
        </p:spPr>
      </p:pic>
      <p:pic>
        <p:nvPicPr>
          <p:cNvPr id="6" name="Imagen 5" descr="Persona con raqueta en la mano&#10;&#10;El contenido generado por IA puede ser incorrecto.">
            <a:extLst>
              <a:ext uri="{FF2B5EF4-FFF2-40B4-BE49-F238E27FC236}">
                <a16:creationId xmlns:a16="http://schemas.microsoft.com/office/drawing/2014/main" id="{E65A082D-0AD3-4336-9FE5-CD85DF6DA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836" y="2031103"/>
            <a:ext cx="5976664" cy="711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81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AAD2CB4-F042-4F11-9828-9C9BE9B99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21" y="0"/>
            <a:ext cx="16255999" cy="9144000"/>
          </a:xfrm>
          <a:prstGeom prst="rect">
            <a:avLst/>
          </a:prstGeom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AFCE5530-EB17-4E6A-B429-59DEEDBC5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16" y="3347864"/>
            <a:ext cx="13753528" cy="4380130"/>
          </a:xfrm>
        </p:spPr>
        <p:txBody>
          <a:bodyPr>
            <a:normAutofit/>
          </a:bodyPr>
          <a:lstStyle/>
          <a:p>
            <a:r>
              <a:rPr lang="es-MX" sz="5400" b="1" dirty="0">
                <a:solidFill>
                  <a:srgbClr val="660033"/>
                </a:solidFill>
                <a:latin typeface="Century Gothic" panose="020B0502020202020204" pitchFamily="34" charset="0"/>
              </a:rPr>
              <a:t>Exclusivo para líderes de Talento Humano, formación, desarrollo, desempeño y líderes de todas las áreas de la compañía</a:t>
            </a:r>
            <a:endParaRPr lang="es-CO" sz="5400" b="1" dirty="0">
              <a:solidFill>
                <a:srgbClr val="003399"/>
              </a:solidFill>
              <a:latin typeface="Avenir Next LT Pro" panose="020B0504020202020204" pitchFamily="34" charset="0"/>
            </a:endParaRPr>
          </a:p>
          <a:p>
            <a:endParaRPr lang="es-CO" sz="3200" dirty="0">
              <a:solidFill>
                <a:srgbClr val="003399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3B3C43-A17A-4763-8736-814E2FDFEE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4624" y="307274"/>
            <a:ext cx="2270285" cy="227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59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71216" y="1210847"/>
            <a:ext cx="1411356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660033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El 95% de los colaboradores en las empresas clientes, manifiestan sentirse </a:t>
            </a:r>
            <a:r>
              <a:rPr lang="es-ES" sz="40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desmotivados, abrumados y quemados</a:t>
            </a:r>
            <a:r>
              <a:rPr lang="es-ES" sz="40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4000" b="1" dirty="0">
                <a:solidFill>
                  <a:srgbClr val="660033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por la falta de </a:t>
            </a:r>
            <a:r>
              <a:rPr lang="es-ES" sz="40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tacto, asertividad y empatía</a:t>
            </a:r>
            <a:r>
              <a:rPr lang="es-ES" sz="4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4000" b="1" dirty="0">
                <a:solidFill>
                  <a:srgbClr val="660033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de</a:t>
            </a:r>
            <a:r>
              <a:rPr lang="es-ES" sz="4000" dirty="0">
                <a:solidFill>
                  <a:srgbClr val="660033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4000" b="1" dirty="0">
                <a:solidFill>
                  <a:srgbClr val="660033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algunos de sus líderes y supervisores </a:t>
            </a:r>
            <a:endParaRPr lang="es-CO" sz="4000" dirty="0">
              <a:solidFill>
                <a:srgbClr val="6600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CO" sz="2400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r>
              <a:rPr lang="es-CO" sz="2400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Investigación Adecin</a:t>
            </a:r>
          </a:p>
        </p:txBody>
      </p:sp>
      <p:pic>
        <p:nvPicPr>
          <p:cNvPr id="1026" name="Picture 2" descr="62.500+ Signo De Pregunta Fondo Blanco Fotografías de stock, fotos e  imágenes libres de derechos - iStock">
            <a:extLst>
              <a:ext uri="{FF2B5EF4-FFF2-40B4-BE49-F238E27FC236}">
                <a16:creationId xmlns:a16="http://schemas.microsoft.com/office/drawing/2014/main" id="{DFB1CEC5-A55A-4EED-A4E3-26D0E1DB7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261" y="5009276"/>
            <a:ext cx="4101478" cy="4101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17751F2-FD00-4553-A1F3-D3F031ECE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020" y="3635896"/>
            <a:ext cx="4405980" cy="550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85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922E6EB-7F2D-4E6C-A426-3D5A5F1DEBA9}"/>
              </a:ext>
            </a:extLst>
          </p:cNvPr>
          <p:cNvSpPr/>
          <p:nvPr/>
        </p:nvSpPr>
        <p:spPr>
          <a:xfrm>
            <a:off x="1750502" y="2555776"/>
            <a:ext cx="13825535" cy="27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067"/>
              </a:spcAft>
            </a:pPr>
            <a:r>
              <a:rPr lang="es-MX" sz="4400" i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Ayudamos </a:t>
            </a:r>
            <a:r>
              <a:rPr lang="es-MX" sz="4400" i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la construcción de un mundo </a:t>
            </a:r>
            <a:r>
              <a:rPr lang="es-MX" sz="4400" b="1" i="1" dirty="0">
                <a:solidFill>
                  <a:srgbClr val="6600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laboral más humano</a:t>
            </a:r>
            <a:r>
              <a:rPr lang="es-MX" sz="3600" i="1" dirty="0">
                <a:solidFill>
                  <a:srgbClr val="6600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1067"/>
              </a:spcAft>
            </a:pPr>
            <a:r>
              <a:rPr lang="es-MX" sz="2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Apoyamos a </a:t>
            </a:r>
            <a:r>
              <a:rPr lang="es-MX" sz="28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áreas de Talento Humano</a:t>
            </a:r>
            <a:r>
              <a:rPr lang="es-MX" sz="28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alinear a las </a:t>
            </a:r>
            <a:r>
              <a:rPr lang="es-MX" sz="28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personas a la estrategia de negocio</a:t>
            </a:r>
            <a:r>
              <a:rPr lang="es-MX" sz="28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MX" sz="2800" dirty="0">
                <a:solidFill>
                  <a:srgbClr val="66003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reduciendo la rotación de personal, mejorando el </a:t>
            </a:r>
            <a:r>
              <a:rPr lang="es-MX" sz="28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bienestar</a:t>
            </a:r>
            <a:r>
              <a:rPr lang="es-MX" sz="28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MX" sz="28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desempeño</a:t>
            </a:r>
            <a:r>
              <a:rPr lang="es-MX" sz="28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 </a:t>
            </a:r>
            <a:r>
              <a:rPr lang="es-MX" sz="28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productividad</a:t>
            </a:r>
            <a:r>
              <a:rPr lang="es-MX" sz="28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las personas, líderes y equipos de trabajo</a:t>
            </a:r>
            <a:endParaRPr lang="es-CO" sz="28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0922A4E1-C6EC-4A2F-8360-C491D63E2A4C}"/>
              </a:ext>
            </a:extLst>
          </p:cNvPr>
          <p:cNvSpPr txBox="1">
            <a:spLocks/>
          </p:cNvSpPr>
          <p:nvPr/>
        </p:nvSpPr>
        <p:spPr>
          <a:xfrm>
            <a:off x="10803279" y="7554640"/>
            <a:ext cx="5283709" cy="1228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451427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77141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902854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28568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354281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5079995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805708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b="1" kern="0" dirty="0">
                <a:solidFill>
                  <a:srgbClr val="660066"/>
                </a:solidFill>
                <a:latin typeface="Century Gothic" panose="020B0502020202020204" pitchFamily="34" charset="0"/>
              </a:rPr>
              <a:t>Mentor Coaching para el Desarrollo de Líderes Empáticos, </a:t>
            </a:r>
          </a:p>
          <a:p>
            <a:r>
              <a:rPr lang="es-CO" sz="2400" b="1" kern="0" dirty="0">
                <a:solidFill>
                  <a:srgbClr val="660066"/>
                </a:solidFill>
                <a:latin typeface="Century Gothic" panose="020B0502020202020204" pitchFamily="34" charset="0"/>
              </a:rPr>
              <a:t>Asertivos y más Humanos</a:t>
            </a:r>
          </a:p>
          <a:p>
            <a:endParaRPr lang="es-CO" sz="2400" kern="0" dirty="0"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9306947-A767-44C8-BA6D-0EE4EA3B7957}"/>
              </a:ext>
            </a:extLst>
          </p:cNvPr>
          <p:cNvSpPr txBox="1"/>
          <p:nvPr/>
        </p:nvSpPr>
        <p:spPr>
          <a:xfrm>
            <a:off x="1151501" y="7460158"/>
            <a:ext cx="46128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kern="0" dirty="0">
                <a:latin typeface="Century Gothic" panose="020B0502020202020204" pitchFamily="34" charset="0"/>
              </a:rPr>
              <a:t>Entrenamiento en Habilidades Blandas, ULTRA blandas y Bienestar Laboral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357E020-6C76-472B-8655-A383C3D72478}"/>
              </a:ext>
            </a:extLst>
          </p:cNvPr>
          <p:cNvSpPr txBox="1"/>
          <p:nvPr/>
        </p:nvSpPr>
        <p:spPr>
          <a:xfrm>
            <a:off x="5773561" y="7459926"/>
            <a:ext cx="46128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kern="0" dirty="0">
                <a:latin typeface="Century Gothic" panose="020B0502020202020204" pitchFamily="34" charset="0"/>
              </a:rPr>
              <a:t>Facilitación de Conversaciones Difíciles de Equipo para Gestionar Conflictos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F351847-2F85-4EEE-8833-A27BC65B1C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534" y="5934287"/>
            <a:ext cx="1525639" cy="152563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AD99AD5-A973-4123-8C23-A4DF4FEEE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417" y="5996161"/>
            <a:ext cx="1525639" cy="152563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77D7012-F01A-494A-83CB-193ECC44D8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906" y="5940754"/>
            <a:ext cx="1525640" cy="1525640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CEA848C5-7DAD-4D4D-AC8A-85468CA42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003" y="186341"/>
            <a:ext cx="6534531" cy="250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812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62E47741-59C5-4188-BF9C-6365FD7732AD}"/>
              </a:ext>
            </a:extLst>
          </p:cNvPr>
          <p:cNvSpPr/>
          <p:nvPr/>
        </p:nvSpPr>
        <p:spPr>
          <a:xfrm>
            <a:off x="2033301" y="887938"/>
            <a:ext cx="149661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b="1" dirty="0">
                <a:solidFill>
                  <a:srgbClr val="660033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Datos</a:t>
            </a:r>
            <a:r>
              <a:rPr lang="es-CO" sz="6000" b="1" dirty="0">
                <a:solidFill>
                  <a:srgbClr val="990099"/>
                </a:solidFill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 </a:t>
            </a:r>
          </a:p>
          <a:p>
            <a:endParaRPr lang="es-CO" sz="6000" dirty="0">
              <a:latin typeface="Bahnschrift SemiBold" panose="020B0502040204020203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6D8A674-02A5-46FC-BB09-C3E2BEAD510D}"/>
              </a:ext>
            </a:extLst>
          </p:cNvPr>
          <p:cNvSpPr/>
          <p:nvPr/>
        </p:nvSpPr>
        <p:spPr>
          <a:xfrm>
            <a:off x="3591496" y="2323284"/>
            <a:ext cx="13033448" cy="6172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MX" sz="4800" b="1" dirty="0">
                <a:solidFill>
                  <a:srgbClr val="FF8A15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+ de 800 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</a:rPr>
              <a:t>empresas atendidas en servicio de </a:t>
            </a:r>
            <a:r>
              <a:rPr lang="es-MX" sz="2800" b="1" dirty="0">
                <a:latin typeface="Century Gothic" panose="020B0502020202020204" pitchFamily="34" charset="0"/>
                <a:ea typeface="Calibri" panose="020F0502020204030204" pitchFamily="34" charset="0"/>
              </a:rPr>
              <a:t>formación y 							coaching individual y grupal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s-MX" sz="3200" b="1" i="1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MX" sz="4800" b="1" dirty="0">
                <a:solidFill>
                  <a:srgbClr val="FF8A15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+ de 380 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</a:rPr>
              <a:t>líderes impactados en </a:t>
            </a:r>
            <a:r>
              <a:rPr lang="es-MX" sz="2800" b="1" dirty="0">
                <a:latin typeface="Century Gothic" panose="020B0502020202020204" pitchFamily="34" charset="0"/>
                <a:ea typeface="Calibri" panose="020F0502020204030204" pitchFamily="34" charset="0"/>
              </a:rPr>
              <a:t>Mentor Coaching 									Individuales 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</a:rPr>
              <a:t>para líderes más humanos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s-MX" sz="3200" b="1" i="1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MX" sz="4800" b="1" dirty="0">
                <a:solidFill>
                  <a:srgbClr val="FF8A15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+ de 102   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</a:rPr>
              <a:t>equipos acompañados en </a:t>
            </a:r>
            <a:r>
              <a:rPr lang="es-MX" sz="2800" b="1" dirty="0">
                <a:latin typeface="Century Gothic" panose="020B0502020202020204" pitchFamily="34" charset="0"/>
                <a:ea typeface="Calibri" panose="020F0502020204030204" pitchFamily="34" charset="0"/>
              </a:rPr>
              <a:t>Facilitación de 								Conversaciones Significativas de Equipo</a:t>
            </a:r>
            <a:endParaRPr lang="es-MX" sz="2800" b="1" i="1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s-MX" sz="3200" b="1" i="1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MX" sz="4800" b="1" dirty="0">
                <a:solidFill>
                  <a:srgbClr val="FF8A15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+ de 25.500 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</a:rPr>
              <a:t>Personas </a:t>
            </a:r>
            <a:r>
              <a:rPr lang="es-MX" sz="2800" b="1" dirty="0">
                <a:latin typeface="Century Gothic" panose="020B0502020202020204" pitchFamily="34" charset="0"/>
                <a:ea typeface="Calibri" panose="020F0502020204030204" pitchFamily="34" charset="0"/>
              </a:rPr>
              <a:t>impactada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</a:rPr>
              <a:t>s en </a:t>
            </a:r>
            <a:r>
              <a:rPr lang="es-MX" sz="4800" b="1" dirty="0">
                <a:solidFill>
                  <a:srgbClr val="FF8A15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22</a:t>
            </a:r>
            <a:r>
              <a:rPr lang="es-MX" sz="2800" dirty="0">
                <a:latin typeface="Century Gothic" panose="020B0502020202020204" pitchFamily="34" charset="0"/>
                <a:ea typeface="Calibri" panose="020F0502020204030204" pitchFamily="34" charset="0"/>
              </a:rPr>
              <a:t> años de servicio</a:t>
            </a:r>
          </a:p>
        </p:txBody>
      </p:sp>
      <p:pic>
        <p:nvPicPr>
          <p:cNvPr id="1026" name="Picture 2" descr="Mentoría Para La Transferencia De Aprendizajes A La Práctica Laboral - Método TAP">
            <a:extLst>
              <a:ext uri="{FF2B5EF4-FFF2-40B4-BE49-F238E27FC236}">
                <a16:creationId xmlns:a16="http://schemas.microsoft.com/office/drawing/2014/main" id="{4DBC8354-6057-4391-AF6C-B208D6A8B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301" y="7565636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aching Ejecutivo Para Líderes">
            <a:extLst>
              <a:ext uri="{FF2B5EF4-FFF2-40B4-BE49-F238E27FC236}">
                <a16:creationId xmlns:a16="http://schemas.microsoft.com/office/drawing/2014/main" id="{6D289FD8-AA0F-44A4-8A95-4763AC87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410" y="5697941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cilitación De Conversaciones De Equipo">
            <a:extLst>
              <a:ext uri="{FF2B5EF4-FFF2-40B4-BE49-F238E27FC236}">
                <a16:creationId xmlns:a16="http://schemas.microsoft.com/office/drawing/2014/main" id="{631D4B61-8906-4C90-B925-269AC4966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571" y="3973161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ormación Indoor Y Outdoor Para El Desarrollo De Competencias">
            <a:extLst>
              <a:ext uri="{FF2B5EF4-FFF2-40B4-BE49-F238E27FC236}">
                <a16:creationId xmlns:a16="http://schemas.microsoft.com/office/drawing/2014/main" id="{E2400E6F-D0DA-43C5-A460-8433B7B57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571" y="2219781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513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Logo zona franca del pacífico">
            <a:extLst>
              <a:ext uri="{FF2B5EF4-FFF2-40B4-BE49-F238E27FC236}">
                <a16:creationId xmlns:a16="http://schemas.microsoft.com/office/drawing/2014/main" id="{7C154E97-C3E2-4994-ADF5-F4B6F666F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847" y="531596"/>
            <a:ext cx="2861087" cy="286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logo harinera del valle">
            <a:extLst>
              <a:ext uri="{FF2B5EF4-FFF2-40B4-BE49-F238E27FC236}">
                <a16:creationId xmlns:a16="http://schemas.microsoft.com/office/drawing/2014/main" id="{42D8171F-7BA9-4BE5-9116-1730FB27B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959" y="862850"/>
            <a:ext cx="22225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nicio - Fanalca">
            <a:extLst>
              <a:ext uri="{FF2B5EF4-FFF2-40B4-BE49-F238E27FC236}">
                <a16:creationId xmlns:a16="http://schemas.microsoft.com/office/drawing/2014/main" id="{CDD73E97-EA26-4D58-AFE3-8BDB9A580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704" y="728104"/>
            <a:ext cx="5372652" cy="161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samblea de Cartón de Colombia pospuso decisión sobre desliste de acciones  en mercado local - Valora Analitik 2021-01-20">
            <a:extLst>
              <a:ext uri="{FF2B5EF4-FFF2-40B4-BE49-F238E27FC236}">
                <a16:creationId xmlns:a16="http://schemas.microsoft.com/office/drawing/2014/main" id="{3D6D057A-23E6-476E-A7A7-FDDAF9764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59" y="3082701"/>
            <a:ext cx="41783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ndean region - Spanish">
            <a:extLst>
              <a:ext uri="{FF2B5EF4-FFF2-40B4-BE49-F238E27FC236}">
                <a16:creationId xmlns:a16="http://schemas.microsoft.com/office/drawing/2014/main" id="{0CCC85D5-521C-48EE-9105-888E4F10B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809" y="2157660"/>
            <a:ext cx="355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Grupo Atlas de Seguridad Integral - 500 Empresas">
            <a:extLst>
              <a:ext uri="{FF2B5EF4-FFF2-40B4-BE49-F238E27FC236}">
                <a16:creationId xmlns:a16="http://schemas.microsoft.com/office/drawing/2014/main" id="{AD2AF188-0731-4830-A7AF-A3A0DA527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4928" y="23987"/>
            <a:ext cx="3225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arvajal - Unipymes - Diplomados Virtuales Cursos Empresariales">
            <a:extLst>
              <a:ext uri="{FF2B5EF4-FFF2-40B4-BE49-F238E27FC236}">
                <a16:creationId xmlns:a16="http://schemas.microsoft.com/office/drawing/2014/main" id="{1E24E640-7ADD-4ED4-BD49-F5901665F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7594" y="2760347"/>
            <a:ext cx="316352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ooperativa Coomeva">
            <a:extLst>
              <a:ext uri="{FF2B5EF4-FFF2-40B4-BE49-F238E27FC236}">
                <a16:creationId xmlns:a16="http://schemas.microsoft.com/office/drawing/2014/main" id="{C82B17EE-F7D5-4F28-80B2-C27A19C6B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28" y="4792663"/>
            <a:ext cx="25527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entelsa – Cables de energía y telecomunicaciones Centelsa – Cables de  energía y telecomunicaciones">
            <a:extLst>
              <a:ext uri="{FF2B5EF4-FFF2-40B4-BE49-F238E27FC236}">
                <a16:creationId xmlns:a16="http://schemas.microsoft.com/office/drawing/2014/main" id="{C6F16428-AA64-4703-B896-9A9AD792A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821" y="4568052"/>
            <a:ext cx="4849744" cy="13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arval – Talento Asesores">
            <a:extLst>
              <a:ext uri="{FF2B5EF4-FFF2-40B4-BE49-F238E27FC236}">
                <a16:creationId xmlns:a16="http://schemas.microsoft.com/office/drawing/2014/main" id="{480F6CFF-94D8-4E0D-ACBE-8211FC717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61" y="7606491"/>
            <a:ext cx="4849744" cy="146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Studio F San Martín | Zapatos | Centro Comercial San Martín | Santa Fe |  Bogotá">
            <a:extLst>
              <a:ext uri="{FF2B5EF4-FFF2-40B4-BE49-F238E27FC236}">
                <a16:creationId xmlns:a16="http://schemas.microsoft.com/office/drawing/2014/main" id="{936A77FB-EB8E-45E9-B1F1-46AD045E0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396" y="7181799"/>
            <a:ext cx="1720272" cy="172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Galapa Group S.A.S">
            <a:extLst>
              <a:ext uri="{FF2B5EF4-FFF2-40B4-BE49-F238E27FC236}">
                <a16:creationId xmlns:a16="http://schemas.microsoft.com/office/drawing/2014/main" id="{FD3C94C2-4145-4024-9C36-20ABFBE79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059" y="7305961"/>
            <a:ext cx="49403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Recamier Perú">
            <a:extLst>
              <a:ext uri="{FF2B5EF4-FFF2-40B4-BE49-F238E27FC236}">
                <a16:creationId xmlns:a16="http://schemas.microsoft.com/office/drawing/2014/main" id="{E8E7E927-5452-45F8-B844-77DEAA5BD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453" y="6106234"/>
            <a:ext cx="3736008" cy="85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8EC0220-6EFC-4FEE-B262-3F097817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521" y="3016979"/>
            <a:ext cx="3443318" cy="114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quitecSOFT">
            <a:extLst>
              <a:ext uri="{FF2B5EF4-FFF2-40B4-BE49-F238E27FC236}">
                <a16:creationId xmlns:a16="http://schemas.microsoft.com/office/drawing/2014/main" id="{8ADC510B-A010-4CCB-8048-14C1FA555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423" y="5920321"/>
            <a:ext cx="4554881" cy="122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rotécnica Ingeniería | LinkedIn">
            <a:extLst>
              <a:ext uri="{FF2B5EF4-FFF2-40B4-BE49-F238E27FC236}">
                <a16:creationId xmlns:a16="http://schemas.microsoft.com/office/drawing/2014/main" id="{5C7B2EEC-5EFC-4244-B550-F52B4AB1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70" y="3879040"/>
            <a:ext cx="2356819" cy="222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C39D302-E2A6-4C0C-9539-14DD3F09856E}"/>
              </a:ext>
            </a:extLst>
          </p:cNvPr>
          <p:cNvPicPr/>
          <p:nvPr/>
        </p:nvPicPr>
        <p:blipFill>
          <a:blip r:embed="rId18" r:link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6" y="806481"/>
            <a:ext cx="181927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Animed | Carval">
            <a:extLst>
              <a:ext uri="{FF2B5EF4-FFF2-40B4-BE49-F238E27FC236}">
                <a16:creationId xmlns:a16="http://schemas.microsoft.com/office/drawing/2014/main" id="{488EB3EE-8981-4F8C-9191-9ECB3F270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28" y="5920321"/>
            <a:ext cx="19050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346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Resultado de imagen para logo javeriana cali">
            <a:extLst>
              <a:ext uri="{FF2B5EF4-FFF2-40B4-BE49-F238E27FC236}">
                <a16:creationId xmlns:a16="http://schemas.microsoft.com/office/drawing/2014/main" id="{2E01BE43-F1F9-402C-B436-27E201909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311" y="662154"/>
            <a:ext cx="3657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4" descr="controla la caida – Naprolab">
            <a:extLst>
              <a:ext uri="{FF2B5EF4-FFF2-40B4-BE49-F238E27FC236}">
                <a16:creationId xmlns:a16="http://schemas.microsoft.com/office/drawing/2014/main" id="{938B8AFB-2BAB-4AE9-88D7-84A0D3F64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31" y="514731"/>
            <a:ext cx="3563669" cy="162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n para logo asocaña">
            <a:extLst>
              <a:ext uri="{FF2B5EF4-FFF2-40B4-BE49-F238E27FC236}">
                <a16:creationId xmlns:a16="http://schemas.microsoft.com/office/drawing/2014/main" id="{46C9A819-1410-42BF-BC92-339F87B28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709071"/>
            <a:ext cx="3225800" cy="143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logo flor suprema">
            <a:extLst>
              <a:ext uri="{FF2B5EF4-FFF2-40B4-BE49-F238E27FC236}">
                <a16:creationId xmlns:a16="http://schemas.microsoft.com/office/drawing/2014/main" id="{F2CDA185-D0F0-471F-805D-1E769E5A2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477" y="666250"/>
            <a:ext cx="1422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para logo Adeinco">
            <a:extLst>
              <a:ext uri="{FF2B5EF4-FFF2-40B4-BE49-F238E27FC236}">
                <a16:creationId xmlns:a16="http://schemas.microsoft.com/office/drawing/2014/main" id="{3B5E4165-0288-46F3-A108-3B8FE5435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5646" y="4679481"/>
            <a:ext cx="3221502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 ALTMAN – materias primas para las industrias alimenticias, químicas y  farmacéuticas.">
            <a:extLst>
              <a:ext uri="{FF2B5EF4-FFF2-40B4-BE49-F238E27FC236}">
                <a16:creationId xmlns:a16="http://schemas.microsoft.com/office/drawing/2014/main" id="{77031297-DFA6-446A-B2E0-C966791B5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308" y="2853886"/>
            <a:ext cx="4249934" cy="170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ROCAPS - Paseo Villa Del Rio">
            <a:extLst>
              <a:ext uri="{FF2B5EF4-FFF2-40B4-BE49-F238E27FC236}">
                <a16:creationId xmlns:a16="http://schemas.microsoft.com/office/drawing/2014/main" id="{FF907026-E604-4755-81D2-707AF52EB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826" y="2291512"/>
            <a:ext cx="3225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QUAOCCIDENTE S.A. E.S.P. – Entregamos lo mejor en cada gota">
            <a:extLst>
              <a:ext uri="{FF2B5EF4-FFF2-40B4-BE49-F238E27FC236}">
                <a16:creationId xmlns:a16="http://schemas.microsoft.com/office/drawing/2014/main" id="{BE41198A-03D3-4D86-8FFB-D2F8F37A5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0" y="2981453"/>
            <a:ext cx="31496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LIENTES - Hurtado Latorre Ltda.">
            <a:extLst>
              <a:ext uri="{FF2B5EF4-FFF2-40B4-BE49-F238E27FC236}">
                <a16:creationId xmlns:a16="http://schemas.microsoft.com/office/drawing/2014/main" id="{85C215CF-B425-411C-97F4-A1E2CC8A2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029" y="5593881"/>
            <a:ext cx="2540000" cy="196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NORCA S.A.S | ConnectAmericas">
            <a:extLst>
              <a:ext uri="{FF2B5EF4-FFF2-40B4-BE49-F238E27FC236}">
                <a16:creationId xmlns:a16="http://schemas.microsoft.com/office/drawing/2014/main" id="{AEDC1795-3028-49E9-9C42-04FCE70F3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89" y="6871213"/>
            <a:ext cx="6255573" cy="233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4" descr="Ingenio Manuelita - 500 Empresas">
            <a:extLst>
              <a:ext uri="{FF2B5EF4-FFF2-40B4-BE49-F238E27FC236}">
                <a16:creationId xmlns:a16="http://schemas.microsoft.com/office/drawing/2014/main" id="{8F7AFC22-2814-426B-93ED-981540668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830" y="4439994"/>
            <a:ext cx="3225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Resultado de imagen para logo zona franca de palmaseca">
            <a:extLst>
              <a:ext uri="{FF2B5EF4-FFF2-40B4-BE49-F238E27FC236}">
                <a16:creationId xmlns:a16="http://schemas.microsoft.com/office/drawing/2014/main" id="{CA73C577-83A0-41C2-A660-80C010134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849" y="6960152"/>
            <a:ext cx="2990020" cy="170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entro recreacional las delicias- Comfandi - Comfenalco Valle Delagente">
            <a:extLst>
              <a:ext uri="{FF2B5EF4-FFF2-40B4-BE49-F238E27FC236}">
                <a16:creationId xmlns:a16="http://schemas.microsoft.com/office/drawing/2014/main" id="{6AB5E1C9-2224-4D8A-89C9-08667304A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270" y="4647545"/>
            <a:ext cx="3039441" cy="303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ANA - Payment Express">
            <a:extLst>
              <a:ext uri="{FF2B5EF4-FFF2-40B4-BE49-F238E27FC236}">
                <a16:creationId xmlns:a16="http://schemas.microsoft.com/office/drawing/2014/main" id="{FECEB3FB-FA88-4015-828A-1386781D0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798" y="7562260"/>
            <a:ext cx="33528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ESA¿Quiénes Somos?">
            <a:extLst>
              <a:ext uri="{FF2B5EF4-FFF2-40B4-BE49-F238E27FC236}">
                <a16:creationId xmlns:a16="http://schemas.microsoft.com/office/drawing/2014/main" id="{33E653C6-26D5-4ED3-BFA3-06D8F135B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5523" y="1144368"/>
            <a:ext cx="2681244" cy="67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Mayagüez S.A. | LinkedIn">
            <a:extLst>
              <a:ext uri="{FF2B5EF4-FFF2-40B4-BE49-F238E27FC236}">
                <a16:creationId xmlns:a16="http://schemas.microsoft.com/office/drawing/2014/main" id="{A6D32D0C-494D-41CC-A9C9-3C421DB89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247" y="3007585"/>
            <a:ext cx="1905000" cy="1790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ucroal Sweetener Mixes - Nutritive Sweetener - Natural Origin">
            <a:extLst>
              <a:ext uri="{FF2B5EF4-FFF2-40B4-BE49-F238E27FC236}">
                <a16:creationId xmlns:a16="http://schemas.microsoft.com/office/drawing/2014/main" id="{D39F48EF-C5DE-4EB8-AB68-568899C7F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855" y="2888781"/>
            <a:ext cx="2494292" cy="249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048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CB9C6FB7-C908-49C3-8541-546EEC815D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9098" y="3563887"/>
            <a:ext cx="3624172" cy="558068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922E6EB-7F2D-4E6C-A426-3D5A5F1DEBA9}"/>
              </a:ext>
            </a:extLst>
          </p:cNvPr>
          <p:cNvSpPr/>
          <p:nvPr/>
        </p:nvSpPr>
        <p:spPr>
          <a:xfrm>
            <a:off x="1195578" y="1569859"/>
            <a:ext cx="12474712" cy="1761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s-419" sz="6000" b="1" dirty="0">
                <a:solidFill>
                  <a:srgbClr val="66003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Quién soy yo:</a:t>
            </a:r>
          </a:p>
          <a:p>
            <a:pPr>
              <a:lnSpc>
                <a:spcPct val="107000"/>
              </a:lnSpc>
              <a:spcAft>
                <a:spcPts val="1067"/>
              </a:spcAft>
            </a:pPr>
            <a:endParaRPr lang="es-CO" sz="3600" b="1" dirty="0">
              <a:solidFill>
                <a:srgbClr val="660033"/>
              </a:solidFill>
              <a:latin typeface="Bahnschrift Light Semi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A6D1A3D-227F-4FA2-BFE8-4D95252A9C2A}"/>
              </a:ext>
            </a:extLst>
          </p:cNvPr>
          <p:cNvSpPr txBox="1"/>
          <p:nvPr/>
        </p:nvSpPr>
        <p:spPr>
          <a:xfrm>
            <a:off x="-323957" y="5269180"/>
            <a:ext cx="49391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Directora de Adecin</a:t>
            </a:r>
          </a:p>
          <a:p>
            <a:pPr algn="ctr"/>
            <a:r>
              <a:rPr lang="es-CO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Mentora y Coach para el </a:t>
            </a:r>
          </a:p>
          <a:p>
            <a:pPr algn="ctr"/>
            <a:r>
              <a:rPr lang="es-CO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de </a:t>
            </a:r>
            <a:r>
              <a:rPr lang="es-CO" sz="2000" b="1" dirty="0">
                <a:solidFill>
                  <a:srgbClr val="66003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Habilidades </a:t>
            </a:r>
          </a:p>
          <a:p>
            <a:pPr algn="ctr"/>
            <a:r>
              <a:rPr lang="es-CO" sz="2000" b="1" dirty="0">
                <a:solidFill>
                  <a:srgbClr val="66003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Blandas y ULTRA blandas para </a:t>
            </a:r>
          </a:p>
          <a:p>
            <a:pPr algn="ctr"/>
            <a:r>
              <a:rPr lang="es-CO" sz="2000" b="1" dirty="0">
                <a:solidFill>
                  <a:srgbClr val="66003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LIDERES 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7D1769A-E58F-4C6C-B192-9E98D4F36FE3}"/>
              </a:ext>
            </a:extLst>
          </p:cNvPr>
          <p:cNvSpPr txBox="1"/>
          <p:nvPr/>
        </p:nvSpPr>
        <p:spPr>
          <a:xfrm>
            <a:off x="4017441" y="5269180"/>
            <a:ext cx="46805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Mentora para la Gestión Emocional Laboral y Personal</a:t>
            </a:r>
            <a:endParaRPr lang="es-CO" sz="2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CO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Lidero el programa Individual  </a:t>
            </a:r>
            <a:r>
              <a:rPr lang="es-CO" sz="2000" b="1" dirty="0">
                <a:solidFill>
                  <a:srgbClr val="66003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Conecta con tu Esencia </a:t>
            </a:r>
            <a:r>
              <a:rPr lang="es-CO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quienes hoy están: </a:t>
            </a:r>
            <a:r>
              <a:rPr lang="es-CO" sz="2000" b="1" dirty="0">
                <a:solidFill>
                  <a:srgbClr val="66003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abrumados, estresados e insatisfechos</a:t>
            </a:r>
            <a:endParaRPr lang="es-CO" sz="2000" b="1" dirty="0">
              <a:solidFill>
                <a:srgbClr val="66003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B55FDF-C720-4ADC-8985-104BB6E9C50C}"/>
              </a:ext>
            </a:extLst>
          </p:cNvPr>
          <p:cNvSpPr txBox="1"/>
          <p:nvPr/>
        </p:nvSpPr>
        <p:spPr>
          <a:xfrm>
            <a:off x="8731158" y="5246820"/>
            <a:ext cx="49391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Mentora para El Diseño de Negocios de Consultoría en RRHH</a:t>
            </a:r>
          </a:p>
          <a:p>
            <a:pPr algn="ctr"/>
            <a:r>
              <a:rPr lang="es-CO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profesionales de</a:t>
            </a:r>
            <a:r>
              <a:rPr lang="es-CO" sz="2000" b="1" dirty="0">
                <a:solidFill>
                  <a:srgbClr val="66003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Talento </a:t>
            </a:r>
          </a:p>
          <a:p>
            <a:pPr algn="ctr"/>
            <a:r>
              <a:rPr lang="es-CO" sz="2000" b="1" dirty="0">
                <a:solidFill>
                  <a:srgbClr val="66003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humano </a:t>
            </a:r>
            <a:r>
              <a:rPr lang="es-CO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desean hacer su transición de empleados a </a:t>
            </a:r>
            <a:r>
              <a:rPr lang="es-CO" sz="2000" b="1" dirty="0">
                <a:solidFill>
                  <a:srgbClr val="66003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Consultores Independientes </a:t>
            </a:r>
            <a:endParaRPr lang="es-CO" sz="2000" b="1" dirty="0">
              <a:solidFill>
                <a:srgbClr val="66003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583A116-D800-46CE-BD41-705F7246A16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381" y="3579222"/>
            <a:ext cx="1575611" cy="1454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3BBF9C2-A251-43E4-A963-BDA897CE559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88" y="3563887"/>
            <a:ext cx="1382110" cy="145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25F9B98-28AB-4FF3-9CBA-E7FD265D2A0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918" y="3678098"/>
            <a:ext cx="1575611" cy="1454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9667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F48564E-51F3-4891-9154-88D1B8D5E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55999" cy="9144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15950" y="1047726"/>
            <a:ext cx="13817600" cy="553998"/>
          </a:xfrm>
        </p:spPr>
        <p:txBody>
          <a:bodyPr/>
          <a:lstStyle/>
          <a:p>
            <a:r>
              <a:rPr lang="es-CO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015950" y="1047726"/>
            <a:ext cx="1381760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Arial Black"/>
              </a:rPr>
              <a:t> </a:t>
            </a:r>
            <a:br>
              <a:rPr kumimoji="0" lang="es-CO" sz="3600" b="1" i="0" u="none" strike="noStrike" kern="0" cap="none" spc="0" normalizeH="0" baseline="0" noProof="0" dirty="0">
                <a:ln>
                  <a:noFill/>
                </a:ln>
                <a:solidFill>
                  <a:srgbClr val="0070BA"/>
                </a:solidFill>
                <a:effectLst/>
                <a:uLnTx/>
                <a:uFillTx/>
                <a:latin typeface="Arial Black"/>
                <a:ea typeface="+mj-ea"/>
                <a:cs typeface="Arial Black"/>
              </a:rPr>
            </a:br>
            <a:endParaRPr kumimoji="0" lang="es-CO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Arial Black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9B9BFB9-646F-436E-A4F1-233FD0F811C9}"/>
              </a:ext>
            </a:extLst>
          </p:cNvPr>
          <p:cNvSpPr/>
          <p:nvPr/>
        </p:nvSpPr>
        <p:spPr>
          <a:xfrm>
            <a:off x="2434140" y="2049427"/>
            <a:ext cx="109812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9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Conferencia</a:t>
            </a:r>
          </a:p>
          <a:p>
            <a:pPr algn="ctr"/>
            <a:endParaRPr lang="es-CO" sz="4400" b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E802D4F-4D33-49F5-A9EC-50A407A0DD35}"/>
              </a:ext>
            </a:extLst>
          </p:cNvPr>
          <p:cNvSpPr txBox="1"/>
          <p:nvPr/>
        </p:nvSpPr>
        <p:spPr>
          <a:xfrm>
            <a:off x="1215232" y="3791669"/>
            <a:ext cx="1418557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MX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Las 7 habilidades ULTRA blandas del Líder para potenciar </a:t>
            </a:r>
            <a:r>
              <a:rPr lang="es-MX" sz="40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el clima laboral, mejorar el relacionamiento y la </a:t>
            </a:r>
            <a:r>
              <a:rPr lang="es-MX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productividad en los equipos</a:t>
            </a:r>
            <a:endParaRPr lang="es-CO" sz="4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3F495E4-B4E5-453F-ABA6-A8D75BBA1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4624" y="307274"/>
            <a:ext cx="2270285" cy="227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6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DD7A8E1-E77B-4B4D-92FB-8974AE882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5999" cy="9144000"/>
          </a:xfrm>
          <a:prstGeom prst="rect">
            <a:avLst/>
          </a:prstGeom>
        </p:spPr>
      </p:pic>
      <p:sp>
        <p:nvSpPr>
          <p:cNvPr id="9" name="3 CuadroTexto">
            <a:extLst>
              <a:ext uri="{FF2B5EF4-FFF2-40B4-BE49-F238E27FC236}">
                <a16:creationId xmlns:a16="http://schemas.microsoft.com/office/drawing/2014/main" id="{C877D72D-8B98-429D-A6AD-F9AE43C5BBF2}"/>
              </a:ext>
            </a:extLst>
          </p:cNvPr>
          <p:cNvSpPr txBox="1"/>
          <p:nvPr/>
        </p:nvSpPr>
        <p:spPr>
          <a:xfrm>
            <a:off x="1215232" y="2277580"/>
            <a:ext cx="8182048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5333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Impacto en el negocio: </a:t>
            </a:r>
            <a:endParaRPr lang="es-CO" sz="5333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50CD3C-39F3-4F93-A5AF-800EE9D86184}"/>
              </a:ext>
            </a:extLst>
          </p:cNvPr>
          <p:cNvSpPr txBox="1"/>
          <p:nvPr/>
        </p:nvSpPr>
        <p:spPr>
          <a:xfrm>
            <a:off x="999207" y="3643346"/>
            <a:ext cx="1425758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es-CO" sz="2800" b="1" dirty="0">
                <a:solidFill>
                  <a:schemeClr val="bg1">
                    <a:lumMod val="85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Aumento silencioso de la rotación del talento valioso.</a:t>
            </a:r>
            <a:endParaRPr lang="es-CO" sz="2800" dirty="0">
              <a:solidFill>
                <a:schemeClr val="bg1">
                  <a:lumMod val="85000"/>
                </a:schemeClr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es-CO" sz="2800" b="1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Estancamiento en resultados </a:t>
            </a:r>
            <a:r>
              <a:rPr lang="es-CO" sz="2800" b="1" dirty="0">
                <a:solidFill>
                  <a:schemeClr val="bg1">
                    <a:lumMod val="85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porque el equipo ya no coopera, solo sobrevive.</a:t>
            </a:r>
            <a:endParaRPr lang="es-CO" sz="2800" dirty="0">
              <a:solidFill>
                <a:schemeClr val="bg1">
                  <a:lumMod val="85000"/>
                </a:schemeClr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es-CO" sz="2800" b="1" dirty="0">
                <a:solidFill>
                  <a:schemeClr val="bg1">
                    <a:lumMod val="85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Clientes insatisfechos por errores, demoras o mal servicio por parte de equipos tensos.</a:t>
            </a:r>
            <a:endParaRPr lang="es-CO" sz="2800" dirty="0">
              <a:solidFill>
                <a:schemeClr val="bg1">
                  <a:lumMod val="85000"/>
                </a:schemeClr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es-CO" sz="2800" b="1" dirty="0">
                <a:solidFill>
                  <a:schemeClr val="bg1">
                    <a:lumMod val="85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Cultura de </a:t>
            </a:r>
            <a:r>
              <a:rPr lang="es-CO" sz="2800" b="1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desmotivación: “yo cumplo, pero ya no me involucro</a:t>
            </a:r>
            <a:r>
              <a:rPr lang="es-CO" sz="2800" b="1" dirty="0">
                <a:solidFill>
                  <a:schemeClr val="bg1">
                    <a:lumMod val="85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”.</a:t>
            </a:r>
            <a:endParaRPr lang="es-CO" sz="2800" dirty="0">
              <a:solidFill>
                <a:schemeClr val="bg1">
                  <a:lumMod val="85000"/>
                </a:schemeClr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es-CO" sz="2800" b="1" dirty="0">
                <a:solidFill>
                  <a:schemeClr val="bg1">
                    <a:lumMod val="85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Pérdida de tiempo valioso en conflictos internos en lugar de foco en el cliente.</a:t>
            </a:r>
            <a:endParaRPr lang="es-CO" sz="2800" dirty="0">
              <a:solidFill>
                <a:schemeClr val="bg1">
                  <a:lumMod val="85000"/>
                </a:schemeClr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es-CO" sz="2800" b="1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Desgaste emocional que termina en ausentismo</a:t>
            </a:r>
            <a:r>
              <a:rPr lang="es-CO" sz="2800" b="1" dirty="0">
                <a:solidFill>
                  <a:schemeClr val="bg1">
                    <a:lumMod val="85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enfermedades y bajo compromiso.</a:t>
            </a:r>
            <a:endParaRPr lang="es-CO" sz="2800" dirty="0">
              <a:solidFill>
                <a:schemeClr val="bg1">
                  <a:lumMod val="85000"/>
                </a:schemeClr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  <a:tabLst>
                <a:tab pos="457200" algn="l"/>
              </a:tabLst>
            </a:pPr>
            <a:r>
              <a:rPr lang="es-CO" sz="2800" b="1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Pérdida de reputación interna y externa</a:t>
            </a:r>
            <a:r>
              <a:rPr lang="es-CO" sz="2800" b="1" dirty="0">
                <a:solidFill>
                  <a:schemeClr val="bg1">
                    <a:lumMod val="85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: el clima se vuelve tóxico y la empresa empieza a ser vista como un lugar donde no se quiere trabajar.</a:t>
            </a:r>
            <a:endParaRPr lang="es-CO" sz="2800" dirty="0">
              <a:solidFill>
                <a:schemeClr val="bg1">
                  <a:lumMod val="85000"/>
                </a:schemeClr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4AF33F4-C508-49D3-982C-C368195107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4624" y="467544"/>
            <a:ext cx="2270285" cy="227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90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15950" y="1047726"/>
            <a:ext cx="13817600" cy="553998"/>
          </a:xfrm>
        </p:spPr>
        <p:txBody>
          <a:bodyPr/>
          <a:lstStyle/>
          <a:p>
            <a:r>
              <a:rPr lang="es-CO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015950" y="1047726"/>
            <a:ext cx="1381760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Arial Black"/>
              </a:rPr>
              <a:t> </a:t>
            </a:r>
            <a:br>
              <a:rPr kumimoji="0" lang="es-CO" sz="3600" b="1" i="0" u="none" strike="noStrike" kern="0" cap="none" spc="0" normalizeH="0" baseline="0" noProof="0" dirty="0">
                <a:ln>
                  <a:noFill/>
                </a:ln>
                <a:solidFill>
                  <a:srgbClr val="0070BA"/>
                </a:solidFill>
                <a:effectLst/>
                <a:uLnTx/>
                <a:uFillTx/>
                <a:latin typeface="Arial Black"/>
                <a:ea typeface="+mj-ea"/>
                <a:cs typeface="Arial Black"/>
              </a:rPr>
            </a:br>
            <a:endParaRPr kumimoji="0" lang="es-CO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Arial Black"/>
            </a:endParaRPr>
          </a:p>
        </p:txBody>
      </p:sp>
      <p:sp>
        <p:nvSpPr>
          <p:cNvPr id="3" name="Triángulo isósceles 2">
            <a:extLst>
              <a:ext uri="{FF2B5EF4-FFF2-40B4-BE49-F238E27FC236}">
                <a16:creationId xmlns:a16="http://schemas.microsoft.com/office/drawing/2014/main" id="{26AA71A8-3D48-42AB-A329-4B772C66BB4D}"/>
              </a:ext>
            </a:extLst>
          </p:cNvPr>
          <p:cNvSpPr/>
          <p:nvPr/>
        </p:nvSpPr>
        <p:spPr>
          <a:xfrm>
            <a:off x="3951536" y="251520"/>
            <a:ext cx="8496944" cy="8485911"/>
          </a:xfrm>
          <a:prstGeom prst="triangl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C1D2639-3475-4D09-9A4C-82B0853FC055}"/>
              </a:ext>
            </a:extLst>
          </p:cNvPr>
          <p:cNvCxnSpPr>
            <a:cxnSpLocks/>
          </p:cNvCxnSpPr>
          <p:nvPr/>
        </p:nvCxnSpPr>
        <p:spPr>
          <a:xfrm>
            <a:off x="5031656" y="6516216"/>
            <a:ext cx="626469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9832FD9-3218-4B95-85FD-F4BC96F39E4F}"/>
              </a:ext>
            </a:extLst>
          </p:cNvPr>
          <p:cNvCxnSpPr>
            <a:cxnSpLocks/>
          </p:cNvCxnSpPr>
          <p:nvPr/>
        </p:nvCxnSpPr>
        <p:spPr>
          <a:xfrm>
            <a:off x="6399808" y="3995936"/>
            <a:ext cx="36004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082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8B71DE8-679B-4DAA-A933-A22054F8E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992"/>
            <a:ext cx="16255999" cy="9144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633327-B10D-496A-BC5E-C88D863F5C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4624" y="467544"/>
            <a:ext cx="2270285" cy="227028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6B928BD-C1B1-410E-82EA-DF254109F80C}"/>
              </a:ext>
            </a:extLst>
          </p:cNvPr>
          <p:cNvSpPr txBox="1"/>
          <p:nvPr/>
        </p:nvSpPr>
        <p:spPr>
          <a:xfrm>
            <a:off x="1863304" y="2798780"/>
            <a:ext cx="5688632" cy="95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  <a:highlight>
                  <a:srgbClr val="FF8A15"/>
                </a:highlight>
                <a:latin typeface="Century Gothic" panose="020B0502020202020204" pitchFamily="34" charset="0"/>
              </a:rPr>
              <a:t>🔹</a:t>
            </a:r>
            <a:r>
              <a:rPr lang="es-MX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Consciencia emocional</a:t>
            </a:r>
            <a:endParaRPr lang="es-MX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2800" b="1" dirty="0">
                <a:solidFill>
                  <a:schemeClr val="bg1"/>
                </a:solidFill>
                <a:highlight>
                  <a:srgbClr val="FF8A15"/>
                </a:highlight>
                <a:latin typeface="Century Gothic" panose="020B0502020202020204" pitchFamily="34" charset="0"/>
              </a:rPr>
              <a:t>🔹</a:t>
            </a:r>
            <a:r>
              <a:rPr lang="es-MX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Sabiduría emocional</a:t>
            </a: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2800" b="1" dirty="0">
                <a:solidFill>
                  <a:schemeClr val="bg1"/>
                </a:solidFill>
                <a:highlight>
                  <a:srgbClr val="FF8A15"/>
                </a:highlight>
                <a:latin typeface="Century Gothic" panose="020B0502020202020204" pitchFamily="34" charset="0"/>
              </a:rPr>
              <a:t>🔹</a:t>
            </a:r>
            <a:r>
              <a:rPr lang="es-MX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Contención emocional</a:t>
            </a:r>
            <a:endParaRPr lang="es-MX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2800" b="1" dirty="0">
                <a:solidFill>
                  <a:schemeClr val="bg1"/>
                </a:solidFill>
                <a:highlight>
                  <a:srgbClr val="FF8A15"/>
                </a:highlight>
                <a:latin typeface="Century Gothic" panose="020B0502020202020204" pitchFamily="34" charset="0"/>
              </a:rPr>
              <a:t>🔹</a:t>
            </a:r>
            <a:r>
              <a:rPr lang="es-MX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Conexión emocional</a:t>
            </a: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2800" b="1" dirty="0">
                <a:solidFill>
                  <a:schemeClr val="bg1"/>
                </a:solidFill>
                <a:highlight>
                  <a:srgbClr val="FF8A15"/>
                </a:highlight>
                <a:latin typeface="Century Gothic" panose="020B0502020202020204" pitchFamily="34" charset="0"/>
              </a:rPr>
              <a:t>🔹</a:t>
            </a:r>
            <a:r>
              <a:rPr lang="es-MX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Comprensión </a:t>
            </a: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2800" b="1" dirty="0">
                <a:solidFill>
                  <a:schemeClr val="bg1"/>
                </a:solidFill>
                <a:highlight>
                  <a:srgbClr val="FF8A15"/>
                </a:highlight>
                <a:latin typeface="Century Gothic" panose="020B0502020202020204" pitchFamily="34" charset="0"/>
              </a:rPr>
              <a:t>🔹</a:t>
            </a:r>
            <a:r>
              <a:rPr lang="es-MX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Presencia</a:t>
            </a: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MX" sz="2800" b="1" dirty="0">
                <a:solidFill>
                  <a:schemeClr val="bg1"/>
                </a:solidFill>
                <a:highlight>
                  <a:srgbClr val="FF8A15"/>
                </a:highlight>
                <a:latin typeface="Century Gothic" panose="020B0502020202020204" pitchFamily="34" charset="0"/>
              </a:rPr>
              <a:t>🔹</a:t>
            </a:r>
            <a:r>
              <a:rPr lang="es-MX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Honestidad Radical</a:t>
            </a: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MX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8503913-3999-4C35-9511-352E6E3C0AD9}"/>
              </a:ext>
            </a:extLst>
          </p:cNvPr>
          <p:cNvSpPr/>
          <p:nvPr/>
        </p:nvSpPr>
        <p:spPr>
          <a:xfrm>
            <a:off x="927200" y="1098677"/>
            <a:ext cx="12474712" cy="2130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s-419" sz="6000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Habilidades ULTRA BLANDAS</a:t>
            </a:r>
            <a:endParaRPr lang="es-419" sz="6000" b="1" dirty="0">
              <a:solidFill>
                <a:srgbClr val="FFC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067"/>
              </a:spcAft>
            </a:pPr>
            <a:endParaRPr lang="es-CO" sz="6000" b="1" dirty="0">
              <a:solidFill>
                <a:srgbClr val="FFC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6F31D9CC-03D5-475D-86CD-7AE448DAF548}"/>
              </a:ext>
            </a:extLst>
          </p:cNvPr>
          <p:cNvSpPr/>
          <p:nvPr/>
        </p:nvSpPr>
        <p:spPr>
          <a:xfrm>
            <a:off x="10894162" y="4332645"/>
            <a:ext cx="3960440" cy="914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rgbClr val="FFC000"/>
                </a:solidFill>
              </a:rPr>
              <a:t>Liderazgo</a:t>
            </a:r>
            <a:endParaRPr lang="es-CO" sz="5400" b="1" dirty="0">
              <a:solidFill>
                <a:srgbClr val="FFC000"/>
              </a:solidFill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F621D15-DF65-4B40-B1AD-737DE0FEA19D}"/>
              </a:ext>
            </a:extLst>
          </p:cNvPr>
          <p:cNvSpPr/>
          <p:nvPr/>
        </p:nvSpPr>
        <p:spPr>
          <a:xfrm>
            <a:off x="10944696" y="5439567"/>
            <a:ext cx="3960440" cy="914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dirty="0">
                <a:solidFill>
                  <a:srgbClr val="FFC000"/>
                </a:solidFill>
              </a:rPr>
              <a:t>Comunicación</a:t>
            </a:r>
            <a:endParaRPr lang="es-CO" sz="4400" b="1" dirty="0">
              <a:solidFill>
                <a:srgbClr val="FFC000"/>
              </a:solidFill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F4FDCF1D-6A5D-4249-B483-2F6E1C7FB9C3}"/>
              </a:ext>
            </a:extLst>
          </p:cNvPr>
          <p:cNvSpPr/>
          <p:nvPr/>
        </p:nvSpPr>
        <p:spPr>
          <a:xfrm>
            <a:off x="10944696" y="6554607"/>
            <a:ext cx="3960440" cy="914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rgbClr val="FFC000"/>
                </a:solidFill>
              </a:rPr>
              <a:t>Servicio</a:t>
            </a:r>
            <a:endParaRPr lang="es-CO" sz="5400" b="1" dirty="0">
              <a:solidFill>
                <a:srgbClr val="FFC000"/>
              </a:solidFill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28130163-5C59-4C55-865F-35CAE6B7007B}"/>
              </a:ext>
            </a:extLst>
          </p:cNvPr>
          <p:cNvSpPr/>
          <p:nvPr/>
        </p:nvSpPr>
        <p:spPr>
          <a:xfrm>
            <a:off x="10944696" y="7691071"/>
            <a:ext cx="3960440" cy="914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rgbClr val="FFC000"/>
                </a:solidFill>
              </a:rPr>
              <a:t>Trabajo E</a:t>
            </a:r>
            <a:endParaRPr lang="es-CO" sz="5400" b="1" dirty="0">
              <a:solidFill>
                <a:srgbClr val="FFC000"/>
              </a:solidFill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AF39206E-A6E2-41CD-A745-F4FADAA504F5}"/>
              </a:ext>
            </a:extLst>
          </p:cNvPr>
          <p:cNvSpPr/>
          <p:nvPr/>
        </p:nvSpPr>
        <p:spPr>
          <a:xfrm>
            <a:off x="10868516" y="3196181"/>
            <a:ext cx="3960440" cy="914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 dirty="0">
                <a:solidFill>
                  <a:srgbClr val="FFC000"/>
                </a:solidFill>
              </a:rPr>
              <a:t>Productividad</a:t>
            </a:r>
            <a:endParaRPr lang="es-CO" sz="4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82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15950" y="1047726"/>
            <a:ext cx="13817600" cy="553998"/>
          </a:xfrm>
        </p:spPr>
        <p:txBody>
          <a:bodyPr/>
          <a:lstStyle/>
          <a:p>
            <a:r>
              <a:rPr lang="es-CO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015950" y="1047726"/>
            <a:ext cx="1381760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Arial Black"/>
              </a:rPr>
              <a:t> </a:t>
            </a:r>
            <a:br>
              <a:rPr kumimoji="0" lang="es-CO" sz="3600" b="1" i="0" u="none" strike="noStrike" kern="0" cap="none" spc="0" normalizeH="0" baseline="0" noProof="0" dirty="0">
                <a:ln>
                  <a:noFill/>
                </a:ln>
                <a:solidFill>
                  <a:srgbClr val="0070BA"/>
                </a:solidFill>
                <a:effectLst/>
                <a:uLnTx/>
                <a:uFillTx/>
                <a:latin typeface="Arial Black"/>
                <a:ea typeface="+mj-ea"/>
                <a:cs typeface="Arial Black"/>
              </a:rPr>
            </a:br>
            <a:endParaRPr kumimoji="0" lang="es-CO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Arial Black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855192" y="2155722"/>
            <a:ext cx="13817600" cy="2954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96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	</a:t>
            </a:r>
            <a:r>
              <a:rPr lang="es-CO" sz="9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Mensaje Clave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9600" b="1" i="0" strike="noStrike" kern="0" cap="none" spc="0" normalizeH="0" baseline="0" noProof="0" dirty="0">
              <a:ln>
                <a:noFill/>
              </a:ln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Arial Black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8341E84-78CC-492B-A579-42E716E900D6}"/>
              </a:ext>
            </a:extLst>
          </p:cNvPr>
          <p:cNvSpPr txBox="1"/>
          <p:nvPr/>
        </p:nvSpPr>
        <p:spPr>
          <a:xfrm>
            <a:off x="1853595" y="3995936"/>
            <a:ext cx="1254881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Un líder no guía desde la estrategia, guía desde sus emociones</a:t>
            </a:r>
            <a:br>
              <a:rPr lang="es-CO" sz="3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es-CO" sz="36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s-CO" sz="3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Tu verdadera autoridad no está en el cargo… está en la forma en que gestionan su mundo emocional</a:t>
            </a:r>
          </a:p>
        </p:txBody>
      </p:sp>
    </p:spTree>
    <p:extLst>
      <p:ext uri="{BB962C8B-B14F-4D97-AF65-F5344CB8AC3E}">
        <p14:creationId xmlns:p14="http://schemas.microsoft.com/office/powerpoint/2010/main" val="3767582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B528069-155E-42F2-98D5-48882EC87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" y="-17929"/>
            <a:ext cx="16255999" cy="9144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5ACE0D-8984-446C-9C2D-3C878F1EC2CC}"/>
              </a:ext>
            </a:extLst>
          </p:cNvPr>
          <p:cNvSpPr txBox="1"/>
          <p:nvPr/>
        </p:nvSpPr>
        <p:spPr>
          <a:xfrm>
            <a:off x="1215232" y="3738232"/>
            <a:ext cx="14329591" cy="3413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6000" b="1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existe </a:t>
            </a:r>
            <a:r>
              <a:rPr lang="es-CO" sz="6000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liderazgo asertivo </a:t>
            </a:r>
            <a:r>
              <a:rPr lang="es-CO" sz="6000" b="1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una adecuada </a:t>
            </a:r>
            <a:r>
              <a:rPr lang="es-CO" sz="6000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emocional </a:t>
            </a:r>
            <a:endParaRPr lang="es-CO" sz="6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O" sz="3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s-CO" sz="3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3 CuadroTexto">
            <a:extLst>
              <a:ext uri="{FF2B5EF4-FFF2-40B4-BE49-F238E27FC236}">
                <a16:creationId xmlns:a16="http://schemas.microsoft.com/office/drawing/2014/main" id="{C877D72D-8B98-429D-A6AD-F9AE43C5BBF2}"/>
              </a:ext>
            </a:extLst>
          </p:cNvPr>
          <p:cNvSpPr txBox="1"/>
          <p:nvPr/>
        </p:nvSpPr>
        <p:spPr>
          <a:xfrm>
            <a:off x="1625997" y="2483768"/>
            <a:ext cx="5254965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 convicción: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59503D4-FE00-4B2B-9339-9BA083E48D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4624" y="467544"/>
            <a:ext cx="2270285" cy="227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98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F1931814-D646-4D46-BA00-6779CD5E1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" y="-17929"/>
            <a:ext cx="16255999" cy="9144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15950" y="1047726"/>
            <a:ext cx="13817600" cy="553998"/>
          </a:xfrm>
        </p:spPr>
        <p:txBody>
          <a:bodyPr/>
          <a:lstStyle/>
          <a:p>
            <a:r>
              <a:rPr lang="es-CO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015950" y="1047726"/>
            <a:ext cx="1381760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Arial Black"/>
              </a:rPr>
              <a:t> </a:t>
            </a:r>
            <a:br>
              <a:rPr kumimoji="0" lang="es-CO" sz="3600" b="1" i="0" u="none" strike="noStrike" kern="0" cap="none" spc="0" normalizeH="0" baseline="0" noProof="0" dirty="0">
                <a:ln>
                  <a:noFill/>
                </a:ln>
                <a:solidFill>
                  <a:srgbClr val="0070BA"/>
                </a:solidFill>
                <a:effectLst/>
                <a:uLnTx/>
                <a:uFillTx/>
                <a:latin typeface="Arial Black"/>
                <a:ea typeface="+mj-ea"/>
                <a:cs typeface="Arial Black"/>
              </a:rPr>
            </a:br>
            <a:endParaRPr kumimoji="0" lang="es-CO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Arial Black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423801" y="2920296"/>
            <a:ext cx="10872551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60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Arial Black"/>
              </a:rPr>
              <a:t>Descarga tu regalo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3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+mj-ea"/>
              <a:cs typeface="Arial Black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Arial Black"/>
              </a:rPr>
              <a:t>Guía: Las 5 Heridas Emocionales y su Impacto en la Comunicación, Liderazgo</a:t>
            </a:r>
            <a:r>
              <a:rPr kumimoji="0" lang="es-MX" sz="32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j-ea"/>
                <a:cs typeface="Arial Black"/>
              </a:rPr>
              <a:t> y</a:t>
            </a:r>
            <a:r>
              <a:rPr lang="es-MX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Arial Black"/>
              </a:rPr>
              <a:t> R</a:t>
            </a:r>
            <a:r>
              <a:rPr kumimoji="0" lang="es-MX" sz="32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j-ea"/>
                <a:cs typeface="Arial Black"/>
              </a:rPr>
              <a:t>elaciones </a:t>
            </a:r>
            <a:r>
              <a:rPr lang="es-MX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Arial Black"/>
              </a:rPr>
              <a:t>L</a:t>
            </a:r>
            <a:r>
              <a:rPr kumimoji="0" lang="es-MX" sz="32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j-ea"/>
                <a:cs typeface="Arial Black"/>
              </a:rPr>
              <a:t>aborales </a:t>
            </a:r>
            <a:endParaRPr kumimoji="0" lang="es-CO" sz="3200" b="1" i="0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j-ea"/>
              <a:cs typeface="Arial Black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9116C9-3FD3-4B5A-923C-AF7F41DC7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260" y="5959025"/>
            <a:ext cx="2599632" cy="252897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B4260B-032F-45DD-A02A-7F8BFDD90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879" y="258447"/>
            <a:ext cx="6471015" cy="2385473"/>
          </a:xfrm>
          <a:prstGeom prst="rect">
            <a:avLst/>
          </a:prstGeom>
        </p:spPr>
      </p:pic>
      <p:pic>
        <p:nvPicPr>
          <p:cNvPr id="10" name="Imagen 9" descr="Persona con raqueta en la mano&#10;&#10;El contenido generado por IA puede ser incorrecto.">
            <a:extLst>
              <a:ext uri="{FF2B5EF4-FFF2-40B4-BE49-F238E27FC236}">
                <a16:creationId xmlns:a16="http://schemas.microsoft.com/office/drawing/2014/main" id="{22C6CFA8-E29C-48CE-B576-D070BA331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535" y="2084448"/>
            <a:ext cx="5976664" cy="711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81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12575</TotalTime>
  <Words>556</Words>
  <Application>Microsoft Office PowerPoint</Application>
  <PresentationFormat>Personalizado</PresentationFormat>
  <Paragraphs>92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5" baseType="lpstr">
      <vt:lpstr>Arial Black</vt:lpstr>
      <vt:lpstr>Avenir Next LT Pro</vt:lpstr>
      <vt:lpstr>Bahnschrift Light SemiCondensed</vt:lpstr>
      <vt:lpstr>Bahnschrift SemiBold</vt:lpstr>
      <vt:lpstr>Calibri</vt:lpstr>
      <vt:lpstr>Century Gothic</vt:lpstr>
      <vt:lpstr>Garamond</vt:lpstr>
      <vt:lpstr>Montserrat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 </vt:lpstr>
      <vt:lpstr>Presentación de PowerPoint</vt:lpstr>
      <vt:lpstr> </vt:lpstr>
      <vt:lpstr>Presentación de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25_Presentacion ADECIN</dc:title>
  <dc:creator>Liliana</dc:creator>
  <cp:lastModifiedBy>Liliana Guevara</cp:lastModifiedBy>
  <cp:revision>575</cp:revision>
  <dcterms:created xsi:type="dcterms:W3CDTF">2017-05-25T13:45:46Z</dcterms:created>
  <dcterms:modified xsi:type="dcterms:W3CDTF">2025-08-20T13:03:43Z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2017-05-25T00:00:00Z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2017-05-25T00:00:00Z</vt:filetime>
  </property>
</Properties>
</file>