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8288000" cy="10287000"/>
  <p:notesSz cx="6858000" cy="9144000"/>
  <p:embeddedFontLst>
    <p:embeddedFont>
      <p:font typeface="Inter" panose="020B0502030000000004" pitchFamily="34" charset="0"/>
      <p:regular r:id="rId35"/>
    </p:embeddedFont>
    <p:embeddedFont>
      <p:font typeface="Inter Bold" panose="020B0802030000000004" pitchFamily="34" charset="0"/>
      <p:regular r:id="rId36"/>
      <p:bold r:id="rId37"/>
    </p:embeddedFont>
    <p:embeddedFont>
      <p:font typeface="Inter Semi-Bold" panose="02000503000000020004" pitchFamily="2" charset="0"/>
      <p:regular r:id="rId38"/>
      <p:bold r:id="rId39"/>
    </p:embeddedFont>
    <p:embeddedFont>
      <p:font typeface="Open Sans" panose="020B0606030504020204" pitchFamily="34" charset="0"/>
      <p:regular r:id="rId40"/>
      <p:bold r:id="rId41"/>
      <p: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6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tatista.com/acercadenosotros/nuestro-compromiso-con-la-calidad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s.statista.com/estadisticas/1334316/colombia-porcentaje-de-usuarios-que-hacen-compras-online/" TargetMode="External"/><Relationship Id="rId5" Type="http://schemas.openxmlformats.org/officeDocument/2006/relationships/hyperlink" Target="https://es.statista.com/estadisticas/1136646/tasa-penetracion-mas-altas-internet-america-latina-caribe/" TargetMode="External"/><Relationship Id="rId4" Type="http://schemas.openxmlformats.org/officeDocument/2006/relationships/hyperlink" Target="https://es.statista.com/previsiones/1300167/numero-de-usuarios-internet-en-colombia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26273" y="7155562"/>
            <a:ext cx="18814273" cy="5357911"/>
          </a:xfrm>
          <a:custGeom>
            <a:avLst/>
            <a:gdLst/>
            <a:ahLst/>
            <a:cxnLst/>
            <a:rect l="l" t="t" r="r" b="b"/>
            <a:pathLst>
              <a:path w="18814273" h="5357911">
                <a:moveTo>
                  <a:pt x="0" y="0"/>
                </a:moveTo>
                <a:lnTo>
                  <a:pt x="18814273" y="0"/>
                </a:lnTo>
                <a:lnTo>
                  <a:pt x="18814273" y="5357911"/>
                </a:lnTo>
                <a:lnTo>
                  <a:pt x="0" y="53579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833017" y="1982153"/>
            <a:ext cx="5266944" cy="5246370"/>
            <a:chOff x="0" y="0"/>
            <a:chExt cx="6502400" cy="6477000"/>
          </a:xfrm>
        </p:grpSpPr>
        <p:sp>
          <p:nvSpPr>
            <p:cNvPr id="4" name="Freeform 4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223" r="223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5" name="Freeform 5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/>
          <p:cNvSpPr/>
          <p:nvPr/>
        </p:nvSpPr>
        <p:spPr>
          <a:xfrm>
            <a:off x="15366375" y="7543071"/>
            <a:ext cx="2063325" cy="1910080"/>
          </a:xfrm>
          <a:custGeom>
            <a:avLst/>
            <a:gdLst/>
            <a:ahLst/>
            <a:cxnLst/>
            <a:rect l="l" t="t" r="r" b="b"/>
            <a:pathLst>
              <a:path w="2063325" h="1910080">
                <a:moveTo>
                  <a:pt x="0" y="0"/>
                </a:moveTo>
                <a:lnTo>
                  <a:pt x="2063325" y="0"/>
                </a:lnTo>
                <a:lnTo>
                  <a:pt x="2063325" y="1910080"/>
                </a:lnTo>
                <a:lnTo>
                  <a:pt x="0" y="19100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495" t="-74449" r="-20270" b="-12451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>
            <a:off x="768655" y="8096257"/>
            <a:ext cx="2165454" cy="1356894"/>
          </a:xfrm>
          <a:custGeom>
            <a:avLst/>
            <a:gdLst/>
            <a:ahLst/>
            <a:cxnLst/>
            <a:rect l="l" t="t" r="r" b="b"/>
            <a:pathLst>
              <a:path w="2165454" h="1356894">
                <a:moveTo>
                  <a:pt x="0" y="0"/>
                </a:moveTo>
                <a:lnTo>
                  <a:pt x="2165454" y="0"/>
                </a:lnTo>
                <a:lnTo>
                  <a:pt x="2165454" y="1356894"/>
                </a:lnTo>
                <a:lnTo>
                  <a:pt x="0" y="13568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TextBox 8"/>
          <p:cNvSpPr txBox="1"/>
          <p:nvPr/>
        </p:nvSpPr>
        <p:spPr>
          <a:xfrm>
            <a:off x="768655" y="4067175"/>
            <a:ext cx="12940316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33"/>
              </a:lnSpc>
            </a:pPr>
            <a:r>
              <a:rPr lang="en-US" sz="7111">
                <a:solidFill>
                  <a:srgbClr val="FFFFFF"/>
                </a:solidFill>
                <a:latin typeface="Inter"/>
              </a:rPr>
              <a:t>CONECTANDO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8655" y="6006133"/>
            <a:ext cx="7743184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 err="1">
                <a:solidFill>
                  <a:srgbClr val="FFFFFF"/>
                </a:solidFill>
                <a:latin typeface="Inter"/>
              </a:rPr>
              <a:t>Aspectos</a:t>
            </a:r>
            <a:r>
              <a:rPr lang="en-US" sz="2799" dirty="0">
                <a:solidFill>
                  <a:srgbClr val="FFFFFF"/>
                </a:solidFill>
                <a:latin typeface="Inter"/>
              </a:rPr>
              <a:t> clave para </a:t>
            </a:r>
            <a:r>
              <a:rPr lang="en-US" sz="2799" dirty="0" err="1">
                <a:solidFill>
                  <a:srgbClr val="FFFFFF"/>
                </a:solidFill>
                <a:latin typeface="Inter"/>
              </a:rPr>
              <a:t>una</a:t>
            </a:r>
            <a:r>
              <a:rPr lang="en-US" sz="2799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Inter"/>
              </a:rPr>
              <a:t>estrategia</a:t>
            </a:r>
            <a:r>
              <a:rPr lang="en-US" sz="2799" dirty="0">
                <a:solidFill>
                  <a:srgbClr val="FFFFFF"/>
                </a:solidFill>
                <a:latin typeface="Inter"/>
              </a:rPr>
              <a:t> de Marketing Digital e Ecommerce.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33017" y="7485921"/>
            <a:ext cx="5024795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Inter"/>
              </a:rPr>
              <a:t>CHRISTIAN VERGARA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Inter"/>
              </a:rPr>
              <a:t>CONSULTOR Y ESTRATEGA 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Inter"/>
              </a:rPr>
              <a:t>EN MARKETING DIGITAL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Inter"/>
              </a:rPr>
              <a:t>@christianvergaraco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1C9408B-D42D-0A02-C179-D079E34A78A3}"/>
              </a:ext>
            </a:extLst>
          </p:cNvPr>
          <p:cNvSpPr txBox="1"/>
          <p:nvPr/>
        </p:nvSpPr>
        <p:spPr>
          <a:xfrm>
            <a:off x="19860126" y="9464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175479"/>
            <a:ext cx="11386274" cy="3989885"/>
            <a:chOff x="0" y="0"/>
            <a:chExt cx="15181698" cy="5319846"/>
          </a:xfrm>
        </p:grpSpPr>
        <p:sp>
          <p:nvSpPr>
            <p:cNvPr id="3" name="TextBox 3"/>
            <p:cNvSpPr txBox="1"/>
            <p:nvPr/>
          </p:nvSpPr>
          <p:spPr>
            <a:xfrm>
              <a:off x="0" y="0"/>
              <a:ext cx="15181698" cy="4216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480"/>
                </a:lnSpc>
              </a:pPr>
              <a:r>
                <a:rPr lang="en-US" sz="10400">
                  <a:solidFill>
                    <a:srgbClr val="292828"/>
                  </a:solidFill>
                  <a:latin typeface="Inter"/>
                </a:rPr>
                <a:t>Sobre que hablaremos?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672146"/>
              <a:ext cx="15181698" cy="609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6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2850" y="5278446"/>
            <a:ext cx="11617974" cy="309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6904" lvl="1" indent="-318452" algn="l">
              <a:lnSpc>
                <a:spcPts val="5014"/>
              </a:lnSpc>
              <a:buAutoNum type="arabicPeriod"/>
            </a:pPr>
            <a:r>
              <a:rPr lang="en-US" sz="2949">
                <a:solidFill>
                  <a:srgbClr val="292828"/>
                </a:solidFill>
                <a:latin typeface="Inter"/>
              </a:rPr>
              <a:t> MARKETING DIGITAL DENTRO DEL NEGOCIO</a:t>
            </a:r>
          </a:p>
          <a:p>
            <a:pPr marL="636904" lvl="1" indent="-318452" algn="l">
              <a:lnSpc>
                <a:spcPts val="5014"/>
              </a:lnSpc>
              <a:buAutoNum type="arabicPeriod"/>
            </a:pPr>
            <a:r>
              <a:rPr lang="en-US" sz="2949">
                <a:solidFill>
                  <a:srgbClr val="292828"/>
                </a:solidFill>
                <a:latin typeface="Inter"/>
              </a:rPr>
              <a:t> TRES PILARES DE UNA ESTRATEGIA DIGITAL</a:t>
            </a:r>
          </a:p>
          <a:p>
            <a:pPr marL="636904" lvl="1" indent="-318452" algn="l">
              <a:lnSpc>
                <a:spcPts val="5014"/>
              </a:lnSpc>
              <a:buAutoNum type="arabicPeriod"/>
            </a:pPr>
            <a:r>
              <a:rPr lang="en-US" sz="2949">
                <a:solidFill>
                  <a:srgbClr val="292828"/>
                </a:solidFill>
                <a:latin typeface="Inter"/>
              </a:rPr>
              <a:t> BEST PRACTICE ECOMMERCE </a:t>
            </a:r>
          </a:p>
          <a:p>
            <a:pPr algn="l">
              <a:lnSpc>
                <a:spcPts val="5014"/>
              </a:lnSpc>
            </a:pPr>
            <a:endParaRPr lang="en-US" sz="2949">
              <a:solidFill>
                <a:srgbClr val="292828"/>
              </a:solidFill>
              <a:latin typeface="Inter"/>
            </a:endParaRPr>
          </a:p>
          <a:p>
            <a:pPr algn="l">
              <a:lnSpc>
                <a:spcPts val="5014"/>
              </a:lnSpc>
            </a:pPr>
            <a:endParaRPr lang="en-US" sz="2949">
              <a:solidFill>
                <a:srgbClr val="292828"/>
              </a:solidFill>
              <a:latin typeface="Inter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028700" y="1175479"/>
            <a:ext cx="11386274" cy="2865935"/>
            <a:chOff x="0" y="0"/>
            <a:chExt cx="15181698" cy="3821246"/>
          </a:xfrm>
        </p:grpSpPr>
        <p:sp>
          <p:nvSpPr>
            <p:cNvPr id="4" name="TextBox 4"/>
            <p:cNvSpPr txBox="1"/>
            <p:nvPr/>
          </p:nvSpPr>
          <p:spPr>
            <a:xfrm>
              <a:off x="0" y="0"/>
              <a:ext cx="15181698" cy="2108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480"/>
                </a:lnSpc>
              </a:pPr>
              <a:r>
                <a:rPr lang="en-US" sz="10400">
                  <a:solidFill>
                    <a:srgbClr val="292828"/>
                  </a:solidFill>
                  <a:latin typeface="Inter"/>
                </a:rPr>
                <a:t>Contenido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563946"/>
              <a:ext cx="15181698" cy="1219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60"/>
                </a:lnSpc>
              </a:pPr>
              <a:r>
                <a:rPr lang="en-US" sz="3050">
                  <a:solidFill>
                    <a:srgbClr val="5E17EB"/>
                  </a:solidFill>
                  <a:latin typeface="Inter"/>
                </a:rPr>
                <a:t>ASPECTOS CLAVE EN UNA ESTRATEGIA DE MARKETING Y COMERCIO ELECTRÓNICO.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-129391" y="4828871"/>
            <a:ext cx="19313131" cy="0"/>
          </a:xfrm>
          <a:prstGeom prst="line">
            <a:avLst/>
          </a:prstGeom>
          <a:ln w="9525" cap="rnd">
            <a:solidFill>
              <a:srgbClr val="292828">
                <a:alpha val="4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11873" y="-5971829"/>
            <a:ext cx="35755116" cy="20248417"/>
          </a:xfrm>
          <a:custGeom>
            <a:avLst/>
            <a:gdLst/>
            <a:ahLst/>
            <a:cxnLst/>
            <a:rect l="l" t="t" r="r" b="b"/>
            <a:pathLst>
              <a:path w="35755116" h="20248417">
                <a:moveTo>
                  <a:pt x="0" y="0"/>
                </a:moveTo>
                <a:lnTo>
                  <a:pt x="35755116" y="0"/>
                </a:lnTo>
                <a:lnTo>
                  <a:pt x="35755116" y="20248417"/>
                </a:lnTo>
                <a:lnTo>
                  <a:pt x="0" y="202484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3" name="Group 3"/>
          <p:cNvGrpSpPr/>
          <p:nvPr/>
        </p:nvGrpSpPr>
        <p:grpSpPr>
          <a:xfrm>
            <a:off x="1156297" y="2777743"/>
            <a:ext cx="16103003" cy="6173643"/>
            <a:chOff x="0" y="0"/>
            <a:chExt cx="21470671" cy="8231524"/>
          </a:xfrm>
        </p:grpSpPr>
        <p:sp>
          <p:nvSpPr>
            <p:cNvPr id="4" name="TextBox 4"/>
            <p:cNvSpPr txBox="1"/>
            <p:nvPr/>
          </p:nvSpPr>
          <p:spPr>
            <a:xfrm>
              <a:off x="0" y="228600"/>
              <a:ext cx="21470671" cy="6197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10"/>
                </a:lnSpc>
              </a:pPr>
              <a:r>
                <a:rPr lang="en-US" sz="7675">
                  <a:solidFill>
                    <a:srgbClr val="FFFFFF"/>
                  </a:solidFill>
                  <a:latin typeface="Inter"/>
                </a:rPr>
                <a:t>“LOS NEGOCIOS NO TIENEN PROBLEMAS DE PLATAFORMAS DIGITALES, TIENEN PROBLEMAS DE MARKETING.”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531119"/>
              <a:ext cx="21470671" cy="664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87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3137" y="6785911"/>
            <a:ext cx="18814273" cy="5357911"/>
          </a:xfrm>
          <a:custGeom>
            <a:avLst/>
            <a:gdLst/>
            <a:ahLst/>
            <a:cxnLst/>
            <a:rect l="l" t="t" r="r" b="b"/>
            <a:pathLst>
              <a:path w="18814273" h="5357911">
                <a:moveTo>
                  <a:pt x="0" y="0"/>
                </a:moveTo>
                <a:lnTo>
                  <a:pt x="18814274" y="0"/>
                </a:lnTo>
                <a:lnTo>
                  <a:pt x="18814274" y="5357910"/>
                </a:lnTo>
                <a:lnTo>
                  <a:pt x="0" y="53579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2884636" y="4271645"/>
            <a:ext cx="12518727" cy="2553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0"/>
              </a:lnSpc>
            </a:pPr>
            <a:r>
              <a:rPr lang="en-US" sz="5200">
                <a:solidFill>
                  <a:srgbClr val="FFFFFF"/>
                </a:solidFill>
                <a:latin typeface="Inter"/>
              </a:rPr>
              <a:t>EL MARKETING NO SE TRATA DE LA PROMOCIÓN DE PRODUCTOS Y SERVICIOS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2689" y="2400300"/>
            <a:ext cx="15885561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>
                <a:solidFill>
                  <a:srgbClr val="9988FF"/>
                </a:solidFill>
                <a:latin typeface="Inter"/>
              </a:rPr>
              <a:t>MARKETING </a:t>
            </a:r>
          </a:p>
          <a:p>
            <a:pPr algn="l">
              <a:lnSpc>
                <a:spcPts val="10800"/>
              </a:lnSpc>
            </a:pPr>
            <a:r>
              <a:rPr lang="en-US" sz="9000">
                <a:solidFill>
                  <a:srgbClr val="9988FF"/>
                </a:solidFill>
                <a:latin typeface="Inter"/>
              </a:rPr>
              <a:t>EVOLUCIONÓ...</a:t>
            </a:r>
          </a:p>
        </p:txBody>
      </p:sp>
      <p:sp>
        <p:nvSpPr>
          <p:cNvPr id="3" name="Freeform 3"/>
          <p:cNvSpPr/>
          <p:nvPr/>
        </p:nvSpPr>
        <p:spPr>
          <a:xfrm>
            <a:off x="8458200" y="758433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0" y="0"/>
                </a:moveTo>
                <a:lnTo>
                  <a:pt x="10435123" y="0"/>
                </a:lnTo>
                <a:lnTo>
                  <a:pt x="10435123" y="3433053"/>
                </a:lnTo>
                <a:lnTo>
                  <a:pt x="0" y="343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126575" flipH="1" flipV="1">
            <a:off x="-3207581" y="-108342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10435122" y="3433053"/>
                </a:moveTo>
                <a:lnTo>
                  <a:pt x="0" y="3433053"/>
                </a:lnTo>
                <a:lnTo>
                  <a:pt x="0" y="0"/>
                </a:lnTo>
                <a:lnTo>
                  <a:pt x="10435122" y="0"/>
                </a:lnTo>
                <a:lnTo>
                  <a:pt x="10435122" y="3433053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495300" y="6342587"/>
            <a:ext cx="15963900" cy="2397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FFFFFF"/>
                </a:solidFill>
                <a:latin typeface="Inter"/>
              </a:rPr>
              <a:t>Se trata de entender el comportamiento del mercado y los consumidores para promover productos y servicios de forma recurrente y rentable.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3137" y="6785911"/>
            <a:ext cx="18814273" cy="5357911"/>
          </a:xfrm>
          <a:custGeom>
            <a:avLst/>
            <a:gdLst/>
            <a:ahLst/>
            <a:cxnLst/>
            <a:rect l="l" t="t" r="r" b="b"/>
            <a:pathLst>
              <a:path w="18814273" h="5357911">
                <a:moveTo>
                  <a:pt x="0" y="0"/>
                </a:moveTo>
                <a:lnTo>
                  <a:pt x="18814274" y="0"/>
                </a:lnTo>
                <a:lnTo>
                  <a:pt x="18814274" y="5357910"/>
                </a:lnTo>
                <a:lnTo>
                  <a:pt x="0" y="53579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2030262" y="1407415"/>
            <a:ext cx="14418869" cy="7374285"/>
          </a:xfrm>
          <a:custGeom>
            <a:avLst/>
            <a:gdLst/>
            <a:ahLst/>
            <a:cxnLst/>
            <a:rect l="l" t="t" r="r" b="b"/>
            <a:pathLst>
              <a:path w="14418869" h="7374285">
                <a:moveTo>
                  <a:pt x="0" y="0"/>
                </a:moveTo>
                <a:lnTo>
                  <a:pt x="14418869" y="0"/>
                </a:lnTo>
                <a:lnTo>
                  <a:pt x="14418869" y="7374285"/>
                </a:lnTo>
                <a:lnTo>
                  <a:pt x="0" y="73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1976367" y="5138737"/>
            <a:ext cx="10531773" cy="0"/>
          </a:xfrm>
          <a:prstGeom prst="line">
            <a:avLst/>
          </a:prstGeom>
          <a:ln w="9525" cap="rnd">
            <a:solidFill>
              <a:srgbClr val="292828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3" name="AutoShape 3"/>
          <p:cNvSpPr/>
          <p:nvPr/>
        </p:nvSpPr>
        <p:spPr>
          <a:xfrm>
            <a:off x="7247016" y="3436847"/>
            <a:ext cx="11040984" cy="0"/>
          </a:xfrm>
          <a:prstGeom prst="line">
            <a:avLst/>
          </a:prstGeom>
          <a:ln w="9525" cap="rnd">
            <a:solidFill>
              <a:srgbClr val="292828">
                <a:alpha val="4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4" name="AutoShape 4"/>
          <p:cNvSpPr/>
          <p:nvPr/>
        </p:nvSpPr>
        <p:spPr>
          <a:xfrm>
            <a:off x="7247016" y="6905560"/>
            <a:ext cx="11040984" cy="0"/>
          </a:xfrm>
          <a:prstGeom prst="line">
            <a:avLst/>
          </a:prstGeom>
          <a:ln w="9525" cap="rnd">
            <a:solidFill>
              <a:srgbClr val="292828">
                <a:alpha val="4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483896" y="1114425"/>
            <a:ext cx="5689812" cy="1466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8"/>
              </a:lnSpc>
            </a:pPr>
            <a:r>
              <a:rPr lang="en-US" sz="5475">
                <a:solidFill>
                  <a:srgbClr val="292828"/>
                </a:solidFill>
                <a:latin typeface="Inter"/>
              </a:rPr>
              <a:t>Comportamiento del negocio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3896" y="2809855"/>
            <a:ext cx="5145007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5E17EB"/>
                </a:solidFill>
                <a:latin typeface="Inter"/>
              </a:rPr>
              <a:t>Definición de Objetivos claros...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004884" y="929818"/>
            <a:ext cx="8254416" cy="1665878"/>
            <a:chOff x="0" y="0"/>
            <a:chExt cx="11005889" cy="2221171"/>
          </a:xfrm>
        </p:grpSpPr>
        <p:sp>
          <p:nvSpPr>
            <p:cNvPr id="8" name="TextBox 8"/>
            <p:cNvSpPr txBox="1"/>
            <p:nvPr/>
          </p:nvSpPr>
          <p:spPr>
            <a:xfrm>
              <a:off x="0" y="-38100"/>
              <a:ext cx="11005889" cy="537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292828"/>
                  </a:solidFill>
                  <a:latin typeface="Inter Bold"/>
                </a:rPr>
                <a:t>VENTAS Y POSICIONAMIENTO DEL NEGOCIO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8291"/>
              <a:ext cx="11005889" cy="1452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292828"/>
                  </a:solidFill>
                  <a:latin typeface="Inter"/>
                </a:rPr>
                <a:t>Cuanto necesitamos vender de forma mensual, trimestral y anual, donde vamos competir y como vamos a ser percibidos por el mercado.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004884" y="4497486"/>
            <a:ext cx="8254416" cy="1260107"/>
            <a:chOff x="0" y="0"/>
            <a:chExt cx="11005889" cy="168014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6510"/>
              <a:ext cx="11005889" cy="4284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4"/>
                </a:lnSpc>
              </a:pPr>
              <a:r>
                <a:rPr lang="en-US" sz="1974">
                  <a:solidFill>
                    <a:srgbClr val="292828"/>
                  </a:solidFill>
                  <a:latin typeface="Inter Bold"/>
                </a:rPr>
                <a:t>COMPETIDORES Y REFERENTES DEL MERCADO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22563"/>
              <a:ext cx="11005889" cy="957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292828"/>
                  </a:solidFill>
                  <a:latin typeface="Inter"/>
                </a:rPr>
                <a:t>Quienes son nuestros competidores principales en nuestra categoría, que marcas inspiran y mueven el mercado.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004884" y="7799070"/>
            <a:ext cx="8254416" cy="1712612"/>
            <a:chOff x="0" y="0"/>
            <a:chExt cx="11005889" cy="2283483"/>
          </a:xfrm>
        </p:grpSpPr>
        <p:sp>
          <p:nvSpPr>
            <p:cNvPr id="14" name="TextBox 14"/>
            <p:cNvSpPr txBox="1"/>
            <p:nvPr/>
          </p:nvSpPr>
          <p:spPr>
            <a:xfrm>
              <a:off x="0" y="0"/>
              <a:ext cx="11005889" cy="4614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74"/>
                </a:lnSpc>
              </a:pPr>
              <a:r>
                <a:rPr lang="en-US" sz="2124">
                  <a:solidFill>
                    <a:srgbClr val="292828"/>
                  </a:solidFill>
                  <a:latin typeface="Inter Bold"/>
                </a:rPr>
                <a:t>AUDIENCIAS OBJETIVO / COMPRADORES POTENCIALES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30603"/>
              <a:ext cx="11005889" cy="1452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292828"/>
                  </a:solidFill>
                  <a:latin typeface="Inter"/>
                </a:rPr>
                <a:t>Quienes son las personas que realmente buscan o necesitan nuestro producto o servicio, donde están, como se comportan, que genera influencia en ellos.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3662" y="2393866"/>
            <a:ext cx="15885561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>
                <a:solidFill>
                  <a:srgbClr val="9988FF"/>
                </a:solidFill>
                <a:latin typeface="Inter"/>
              </a:rPr>
              <a:t>¿CUAL ES NUESTRO OBJETIVO COMERCIAL?</a:t>
            </a:r>
          </a:p>
        </p:txBody>
      </p:sp>
      <p:sp>
        <p:nvSpPr>
          <p:cNvPr id="3" name="Freeform 3"/>
          <p:cNvSpPr/>
          <p:nvPr/>
        </p:nvSpPr>
        <p:spPr>
          <a:xfrm>
            <a:off x="8458200" y="758433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0" y="0"/>
                </a:moveTo>
                <a:lnTo>
                  <a:pt x="10435123" y="0"/>
                </a:lnTo>
                <a:lnTo>
                  <a:pt x="10435123" y="3433053"/>
                </a:lnTo>
                <a:lnTo>
                  <a:pt x="0" y="343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126575" flipH="1" flipV="1">
            <a:off x="-3207581" y="-108342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10435122" y="3433053"/>
                </a:moveTo>
                <a:lnTo>
                  <a:pt x="0" y="3433053"/>
                </a:lnTo>
                <a:lnTo>
                  <a:pt x="0" y="0"/>
                </a:lnTo>
                <a:lnTo>
                  <a:pt x="10435122" y="0"/>
                </a:lnTo>
                <a:lnTo>
                  <a:pt x="10435122" y="3433053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601266" y="6805818"/>
            <a:ext cx="11410950" cy="1588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FFFFFF"/>
                </a:solidFill>
                <a:latin typeface="Inter"/>
              </a:rPr>
              <a:t>Objetivos específico. realistas, médibles, </a:t>
            </a: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FFFFFF"/>
                </a:solidFill>
                <a:latin typeface="Inter"/>
              </a:rPr>
              <a:t>relevantes para el negocio</a:t>
            </a:r>
            <a:r>
              <a:rPr lang="en-US" sz="4599">
                <a:solidFill>
                  <a:srgbClr val="9988FF"/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3662" y="1708066"/>
            <a:ext cx="15885561" cy="411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>
                <a:solidFill>
                  <a:srgbClr val="9988FF"/>
                </a:solidFill>
                <a:latin typeface="Inter"/>
              </a:rPr>
              <a:t>¿CÓMO QUIERO SER PERCIBIDO POR EL MERCADO?</a:t>
            </a:r>
          </a:p>
        </p:txBody>
      </p:sp>
      <p:sp>
        <p:nvSpPr>
          <p:cNvPr id="3" name="Freeform 3"/>
          <p:cNvSpPr/>
          <p:nvPr/>
        </p:nvSpPr>
        <p:spPr>
          <a:xfrm>
            <a:off x="8458200" y="758433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0" y="0"/>
                </a:moveTo>
                <a:lnTo>
                  <a:pt x="10435123" y="0"/>
                </a:lnTo>
                <a:lnTo>
                  <a:pt x="10435123" y="3433053"/>
                </a:lnTo>
                <a:lnTo>
                  <a:pt x="0" y="343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126575" flipH="1" flipV="1">
            <a:off x="-3207581" y="-108342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10435122" y="3433053"/>
                </a:moveTo>
                <a:lnTo>
                  <a:pt x="0" y="3433053"/>
                </a:lnTo>
                <a:lnTo>
                  <a:pt x="0" y="0"/>
                </a:lnTo>
                <a:lnTo>
                  <a:pt x="10435122" y="0"/>
                </a:lnTo>
                <a:lnTo>
                  <a:pt x="10435122" y="3433053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601266" y="6805818"/>
            <a:ext cx="10991016" cy="77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FFFFFF"/>
                </a:solidFill>
                <a:latin typeface="Inter"/>
              </a:rPr>
              <a:t>Agregar más valor / bajar más el precio.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11873" y="-5971829"/>
            <a:ext cx="35755116" cy="20248417"/>
          </a:xfrm>
          <a:custGeom>
            <a:avLst/>
            <a:gdLst/>
            <a:ahLst/>
            <a:cxnLst/>
            <a:rect l="l" t="t" r="r" b="b"/>
            <a:pathLst>
              <a:path w="35755116" h="20248417">
                <a:moveTo>
                  <a:pt x="0" y="0"/>
                </a:moveTo>
                <a:lnTo>
                  <a:pt x="35755116" y="0"/>
                </a:lnTo>
                <a:lnTo>
                  <a:pt x="35755116" y="20248417"/>
                </a:lnTo>
                <a:lnTo>
                  <a:pt x="0" y="202484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2884636" y="5105400"/>
            <a:ext cx="12518727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4200">
                <a:solidFill>
                  <a:srgbClr val="FFFFFF"/>
                </a:solidFill>
                <a:latin typeface="Inter"/>
              </a:rPr>
              <a:t>¿CÓMO SE COMPORTA EL MERCADO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20264">
            <a:off x="8955447" y="-1405395"/>
            <a:ext cx="12801600" cy="6015711"/>
          </a:xfrm>
          <a:custGeom>
            <a:avLst/>
            <a:gdLst/>
            <a:ahLst/>
            <a:cxnLst/>
            <a:rect l="l" t="t" r="r" b="b"/>
            <a:pathLst>
              <a:path w="12801600" h="6015711">
                <a:moveTo>
                  <a:pt x="0" y="0"/>
                </a:moveTo>
                <a:lnTo>
                  <a:pt x="12801600" y="0"/>
                </a:lnTo>
                <a:lnTo>
                  <a:pt x="12801600" y="6015711"/>
                </a:lnTo>
                <a:lnTo>
                  <a:pt x="0" y="6015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-56007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TextBox 4"/>
          <p:cNvSpPr txBox="1"/>
          <p:nvPr/>
        </p:nvSpPr>
        <p:spPr>
          <a:xfrm>
            <a:off x="13070247" y="1626383"/>
            <a:ext cx="4572000" cy="6919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86"/>
              </a:lnSpc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¿QUIEN?</a:t>
            </a:r>
          </a:p>
          <a:p>
            <a:pPr algn="l">
              <a:lnSpc>
                <a:spcPts val="9186"/>
              </a:lnSpc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¿QUÉ?</a:t>
            </a:r>
          </a:p>
          <a:p>
            <a:pPr algn="l">
              <a:lnSpc>
                <a:spcPts val="9186"/>
              </a:lnSpc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¿CÓMO?</a:t>
            </a:r>
          </a:p>
          <a:p>
            <a:pPr algn="l">
              <a:lnSpc>
                <a:spcPts val="9186"/>
              </a:lnSpc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¿DÓNDE?</a:t>
            </a:r>
          </a:p>
          <a:p>
            <a:pPr algn="l">
              <a:lnSpc>
                <a:spcPts val="9186"/>
              </a:lnSpc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¿CUANDO?</a:t>
            </a:r>
          </a:p>
          <a:p>
            <a:pPr marL="0" lvl="0" indent="0" algn="l">
              <a:lnSpc>
                <a:spcPts val="9186"/>
              </a:lnSpc>
              <a:spcBef>
                <a:spcPct val="0"/>
              </a:spcBef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¿CUÁNTO?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3662" y="2393866"/>
            <a:ext cx="15885561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>
                <a:solidFill>
                  <a:srgbClr val="9988FF"/>
                </a:solidFill>
                <a:latin typeface="Inter"/>
              </a:rPr>
              <a:t>ENTENDER LA DEMANDA Y OFERTA DEL MERCADO</a:t>
            </a:r>
          </a:p>
        </p:txBody>
      </p:sp>
      <p:sp>
        <p:nvSpPr>
          <p:cNvPr id="3" name="Freeform 3"/>
          <p:cNvSpPr/>
          <p:nvPr/>
        </p:nvSpPr>
        <p:spPr>
          <a:xfrm>
            <a:off x="8458200" y="758433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0" y="0"/>
                </a:moveTo>
                <a:lnTo>
                  <a:pt x="10435123" y="0"/>
                </a:lnTo>
                <a:lnTo>
                  <a:pt x="10435123" y="3433053"/>
                </a:lnTo>
                <a:lnTo>
                  <a:pt x="0" y="343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126575" flipH="1" flipV="1">
            <a:off x="-3207581" y="-108342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10435122" y="3433053"/>
                </a:moveTo>
                <a:lnTo>
                  <a:pt x="0" y="3433053"/>
                </a:lnTo>
                <a:lnTo>
                  <a:pt x="0" y="0"/>
                </a:lnTo>
                <a:lnTo>
                  <a:pt x="10435122" y="0"/>
                </a:lnTo>
                <a:lnTo>
                  <a:pt x="10435122" y="3433053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601266" y="6805818"/>
            <a:ext cx="11320462" cy="1588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FFFFFF"/>
                </a:solidFill>
                <a:latin typeface="Inter"/>
              </a:rPr>
              <a:t>¿QUÉ ESTÁ BUSACNDO EL MERCADO?</a:t>
            </a: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FFFFFF"/>
                </a:solidFill>
                <a:latin typeface="Inter"/>
              </a:rPr>
              <a:t>¿QUIEN Y CÓMO LO ESTÁ OFERTANDO?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3137" y="6785911"/>
            <a:ext cx="18814273" cy="5357911"/>
          </a:xfrm>
          <a:custGeom>
            <a:avLst/>
            <a:gdLst/>
            <a:ahLst/>
            <a:cxnLst/>
            <a:rect l="l" t="t" r="r" b="b"/>
            <a:pathLst>
              <a:path w="18814273" h="5357911">
                <a:moveTo>
                  <a:pt x="0" y="0"/>
                </a:moveTo>
                <a:lnTo>
                  <a:pt x="18814274" y="0"/>
                </a:lnTo>
                <a:lnTo>
                  <a:pt x="18814274" y="5357910"/>
                </a:lnTo>
                <a:lnTo>
                  <a:pt x="0" y="53579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2884636" y="4271645"/>
            <a:ext cx="12518727" cy="169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0"/>
              </a:lnSpc>
            </a:pPr>
            <a:r>
              <a:rPr lang="en-US" sz="5200">
                <a:solidFill>
                  <a:srgbClr val="FFFFFF"/>
                </a:solidFill>
                <a:latin typeface="Inter"/>
              </a:rPr>
              <a:t>ANÁLISIS DE BÚSQUEDA Y COMPORTAMIENTO DEL MERCADO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11873" y="-5971829"/>
            <a:ext cx="35755116" cy="20248417"/>
          </a:xfrm>
          <a:custGeom>
            <a:avLst/>
            <a:gdLst/>
            <a:ahLst/>
            <a:cxnLst/>
            <a:rect l="l" t="t" r="r" b="b"/>
            <a:pathLst>
              <a:path w="35755116" h="20248417">
                <a:moveTo>
                  <a:pt x="0" y="0"/>
                </a:moveTo>
                <a:lnTo>
                  <a:pt x="35755116" y="0"/>
                </a:lnTo>
                <a:lnTo>
                  <a:pt x="35755116" y="20248417"/>
                </a:lnTo>
                <a:lnTo>
                  <a:pt x="0" y="202484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1607523" y="1905000"/>
            <a:ext cx="15072954" cy="7913671"/>
          </a:xfrm>
          <a:custGeom>
            <a:avLst/>
            <a:gdLst/>
            <a:ahLst/>
            <a:cxnLst/>
            <a:rect l="l" t="t" r="r" b="b"/>
            <a:pathLst>
              <a:path w="15072954" h="7913671">
                <a:moveTo>
                  <a:pt x="0" y="0"/>
                </a:moveTo>
                <a:lnTo>
                  <a:pt x="15072954" y="0"/>
                </a:lnTo>
                <a:lnTo>
                  <a:pt x="15072954" y="7913671"/>
                </a:lnTo>
                <a:lnTo>
                  <a:pt x="0" y="7913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TextBox 4"/>
          <p:cNvSpPr txBox="1"/>
          <p:nvPr/>
        </p:nvSpPr>
        <p:spPr>
          <a:xfrm>
            <a:off x="2884636" y="674370"/>
            <a:ext cx="12518727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4200">
                <a:solidFill>
                  <a:srgbClr val="FFFFFF"/>
                </a:solidFill>
                <a:latin typeface="Inter"/>
              </a:rPr>
              <a:t>ANÁLISIS DE PALABRAS CLAVE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11873" y="-5971829"/>
            <a:ext cx="35755116" cy="20248417"/>
          </a:xfrm>
          <a:custGeom>
            <a:avLst/>
            <a:gdLst/>
            <a:ahLst/>
            <a:cxnLst/>
            <a:rect l="l" t="t" r="r" b="b"/>
            <a:pathLst>
              <a:path w="35755116" h="20248417">
                <a:moveTo>
                  <a:pt x="0" y="0"/>
                </a:moveTo>
                <a:lnTo>
                  <a:pt x="35755116" y="0"/>
                </a:lnTo>
                <a:lnTo>
                  <a:pt x="35755116" y="20248417"/>
                </a:lnTo>
                <a:lnTo>
                  <a:pt x="0" y="202484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1028700" y="1028700"/>
            <a:ext cx="11173280" cy="3307879"/>
          </a:xfrm>
          <a:custGeom>
            <a:avLst/>
            <a:gdLst/>
            <a:ahLst/>
            <a:cxnLst/>
            <a:rect l="l" t="t" r="r" b="b"/>
            <a:pathLst>
              <a:path w="11173280" h="3307879">
                <a:moveTo>
                  <a:pt x="0" y="0"/>
                </a:moveTo>
                <a:lnTo>
                  <a:pt x="11173280" y="0"/>
                </a:lnTo>
                <a:lnTo>
                  <a:pt x="11173280" y="3307879"/>
                </a:lnTo>
                <a:lnTo>
                  <a:pt x="0" y="3307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1028700" y="4765016"/>
            <a:ext cx="8022315" cy="3741266"/>
          </a:xfrm>
          <a:custGeom>
            <a:avLst/>
            <a:gdLst/>
            <a:ahLst/>
            <a:cxnLst/>
            <a:rect l="l" t="t" r="r" b="b"/>
            <a:pathLst>
              <a:path w="8022315" h="3741266">
                <a:moveTo>
                  <a:pt x="0" y="0"/>
                </a:moveTo>
                <a:lnTo>
                  <a:pt x="8022315" y="0"/>
                </a:lnTo>
                <a:lnTo>
                  <a:pt x="8022315" y="3741267"/>
                </a:lnTo>
                <a:lnTo>
                  <a:pt x="0" y="37412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358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>
            <a:off x="9664788" y="4745051"/>
            <a:ext cx="7035624" cy="3761232"/>
          </a:xfrm>
          <a:custGeom>
            <a:avLst/>
            <a:gdLst/>
            <a:ahLst/>
            <a:cxnLst/>
            <a:rect l="l" t="t" r="r" b="b"/>
            <a:pathLst>
              <a:path w="7035624" h="3761232">
                <a:moveTo>
                  <a:pt x="0" y="0"/>
                </a:moveTo>
                <a:lnTo>
                  <a:pt x="7035624" y="0"/>
                </a:lnTo>
                <a:lnTo>
                  <a:pt x="7035624" y="3761232"/>
                </a:lnTo>
                <a:lnTo>
                  <a:pt x="0" y="37612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8485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TextBox 6"/>
          <p:cNvSpPr txBox="1"/>
          <p:nvPr/>
        </p:nvSpPr>
        <p:spPr>
          <a:xfrm>
            <a:off x="12201980" y="2787765"/>
            <a:ext cx="4700360" cy="1364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32" lvl="1" indent="-302266" algn="l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Inter"/>
              </a:rPr>
              <a:t>TENDENCIA</a:t>
            </a:r>
          </a:p>
          <a:p>
            <a:pPr marL="604532" lvl="1" indent="-302266" algn="l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Inter"/>
              </a:rPr>
              <a:t>DISPOSITIVOS</a:t>
            </a:r>
          </a:p>
          <a:p>
            <a:pPr marL="604532" lvl="1" indent="-302266" algn="l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Inter"/>
              </a:rPr>
              <a:t>CUBICACIÓN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11873" y="-5971829"/>
            <a:ext cx="35755116" cy="20248417"/>
          </a:xfrm>
          <a:custGeom>
            <a:avLst/>
            <a:gdLst/>
            <a:ahLst/>
            <a:cxnLst/>
            <a:rect l="l" t="t" r="r" b="b"/>
            <a:pathLst>
              <a:path w="35755116" h="20248417">
                <a:moveTo>
                  <a:pt x="0" y="0"/>
                </a:moveTo>
                <a:lnTo>
                  <a:pt x="35755116" y="0"/>
                </a:lnTo>
                <a:lnTo>
                  <a:pt x="35755116" y="20248417"/>
                </a:lnTo>
                <a:lnTo>
                  <a:pt x="0" y="202484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2767389" y="2497758"/>
            <a:ext cx="12753222" cy="7027285"/>
          </a:xfrm>
          <a:custGeom>
            <a:avLst/>
            <a:gdLst/>
            <a:ahLst/>
            <a:cxnLst/>
            <a:rect l="l" t="t" r="r" b="b"/>
            <a:pathLst>
              <a:path w="12753222" h="7027285">
                <a:moveTo>
                  <a:pt x="0" y="0"/>
                </a:moveTo>
                <a:lnTo>
                  <a:pt x="12753222" y="0"/>
                </a:lnTo>
                <a:lnTo>
                  <a:pt x="12753222" y="7027286"/>
                </a:lnTo>
                <a:lnTo>
                  <a:pt x="0" y="7027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TextBox 4"/>
          <p:cNvSpPr txBox="1"/>
          <p:nvPr/>
        </p:nvSpPr>
        <p:spPr>
          <a:xfrm>
            <a:off x="2884636" y="674370"/>
            <a:ext cx="12518727" cy="1356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4200">
                <a:solidFill>
                  <a:srgbClr val="FFFFFF"/>
                </a:solidFill>
                <a:latin typeface="Inter"/>
              </a:rPr>
              <a:t>FILTRO DE DATOS DE BÚSQUEDA POR CATEGORÍAS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11873" y="-5971829"/>
            <a:ext cx="35755116" cy="20248417"/>
          </a:xfrm>
          <a:custGeom>
            <a:avLst/>
            <a:gdLst/>
            <a:ahLst/>
            <a:cxnLst/>
            <a:rect l="l" t="t" r="r" b="b"/>
            <a:pathLst>
              <a:path w="35755116" h="20248417">
                <a:moveTo>
                  <a:pt x="0" y="0"/>
                </a:moveTo>
                <a:lnTo>
                  <a:pt x="35755116" y="0"/>
                </a:lnTo>
                <a:lnTo>
                  <a:pt x="35755116" y="20248417"/>
                </a:lnTo>
                <a:lnTo>
                  <a:pt x="0" y="202484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2884636" y="5105400"/>
            <a:ext cx="12518727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4200">
                <a:solidFill>
                  <a:srgbClr val="FFFFFF"/>
                </a:solidFill>
                <a:latin typeface="Inter"/>
              </a:rPr>
              <a:t>¿QUIENES SON MIS COMPETIDORES?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1976367" y="5138737"/>
            <a:ext cx="10531773" cy="0"/>
          </a:xfrm>
          <a:prstGeom prst="line">
            <a:avLst/>
          </a:prstGeom>
          <a:ln w="9525" cap="rnd">
            <a:solidFill>
              <a:srgbClr val="292828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3" name="AutoShape 3"/>
          <p:cNvSpPr/>
          <p:nvPr/>
        </p:nvSpPr>
        <p:spPr>
          <a:xfrm>
            <a:off x="7247016" y="3436847"/>
            <a:ext cx="11040984" cy="0"/>
          </a:xfrm>
          <a:prstGeom prst="line">
            <a:avLst/>
          </a:prstGeom>
          <a:ln w="9525" cap="rnd">
            <a:solidFill>
              <a:srgbClr val="292828">
                <a:alpha val="4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4" name="AutoShape 4"/>
          <p:cNvSpPr/>
          <p:nvPr/>
        </p:nvSpPr>
        <p:spPr>
          <a:xfrm>
            <a:off x="7247016" y="6905560"/>
            <a:ext cx="11040984" cy="0"/>
          </a:xfrm>
          <a:prstGeom prst="line">
            <a:avLst/>
          </a:prstGeom>
          <a:ln w="9525" cap="rnd">
            <a:solidFill>
              <a:srgbClr val="292828">
                <a:alpha val="4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600624" y="532198"/>
            <a:ext cx="5689812" cy="2914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8"/>
              </a:lnSpc>
            </a:pPr>
            <a:r>
              <a:rPr lang="en-US" sz="5475">
                <a:solidFill>
                  <a:srgbClr val="292828"/>
                </a:solidFill>
                <a:latin typeface="Inter"/>
              </a:rPr>
              <a:t>Comportamiento de los competidores en el mercado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0624" y="3236637"/>
            <a:ext cx="5145007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5E17EB"/>
                </a:solidFill>
                <a:latin typeface="Inter"/>
              </a:rPr>
              <a:t>Entender elquienes y cómo ofertan en el mercado, para saber como puedo diferenciarme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004884" y="1301293"/>
            <a:ext cx="8254416" cy="922928"/>
            <a:chOff x="0" y="0"/>
            <a:chExt cx="11005889" cy="1230571"/>
          </a:xfrm>
        </p:grpSpPr>
        <p:sp>
          <p:nvSpPr>
            <p:cNvPr id="8" name="TextBox 8"/>
            <p:cNvSpPr txBox="1"/>
            <p:nvPr/>
          </p:nvSpPr>
          <p:spPr>
            <a:xfrm>
              <a:off x="0" y="-38100"/>
              <a:ext cx="11005889" cy="537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292828"/>
                  </a:solidFill>
                  <a:latin typeface="Inter Bold"/>
                </a:rPr>
                <a:t>COMPETIDORES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8291"/>
              <a:ext cx="11005889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292828"/>
                  </a:solidFill>
                  <a:latin typeface="Inter"/>
                </a:rPr>
                <a:t>Categoría, productos, propuesta de valor simillar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004884" y="4497486"/>
            <a:ext cx="8254416" cy="1260107"/>
            <a:chOff x="0" y="0"/>
            <a:chExt cx="11005889" cy="168014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6510"/>
              <a:ext cx="11005889" cy="4284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4"/>
                </a:lnSpc>
              </a:pPr>
              <a:r>
                <a:rPr lang="en-US" sz="1974">
                  <a:solidFill>
                    <a:srgbClr val="292828"/>
                  </a:solidFill>
                  <a:latin typeface="Inter Bold"/>
                </a:rPr>
                <a:t>PROPUESTA DE VALOR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22563"/>
              <a:ext cx="11005889" cy="957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292828"/>
                  </a:solidFill>
                  <a:latin typeface="Inter"/>
                </a:rPr>
                <a:t>Como son percibidos por el mercado, que los hace diferentes, generan valor, trabajan con precio.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004884" y="7799070"/>
            <a:ext cx="8254416" cy="969662"/>
            <a:chOff x="0" y="0"/>
            <a:chExt cx="11005889" cy="1292883"/>
          </a:xfrm>
        </p:grpSpPr>
        <p:sp>
          <p:nvSpPr>
            <p:cNvPr id="14" name="TextBox 14"/>
            <p:cNvSpPr txBox="1"/>
            <p:nvPr/>
          </p:nvSpPr>
          <p:spPr>
            <a:xfrm>
              <a:off x="0" y="0"/>
              <a:ext cx="11005889" cy="4614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74"/>
                </a:lnSpc>
              </a:pPr>
              <a:r>
                <a:rPr lang="en-US" sz="2124">
                  <a:solidFill>
                    <a:srgbClr val="292828"/>
                  </a:solidFill>
                  <a:latin typeface="Inter Bold"/>
                </a:rPr>
                <a:t>CANALES DIGITALES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30603"/>
              <a:ext cx="11005889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292828"/>
                  </a:solidFill>
                  <a:latin typeface="Inter"/>
                </a:rPr>
                <a:t>Sitio web, redes sociales, pauta digital, embudos de venta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3662" y="3079666"/>
            <a:ext cx="15885561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>
                <a:solidFill>
                  <a:srgbClr val="9988FF"/>
                </a:solidFill>
                <a:latin typeface="Inter"/>
              </a:rPr>
              <a:t>¿QUIÉNES OFERTAN?</a:t>
            </a:r>
          </a:p>
        </p:txBody>
      </p:sp>
      <p:sp>
        <p:nvSpPr>
          <p:cNvPr id="3" name="Freeform 3"/>
          <p:cNvSpPr/>
          <p:nvPr/>
        </p:nvSpPr>
        <p:spPr>
          <a:xfrm>
            <a:off x="8458200" y="758433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0" y="0"/>
                </a:moveTo>
                <a:lnTo>
                  <a:pt x="10435123" y="0"/>
                </a:lnTo>
                <a:lnTo>
                  <a:pt x="10435123" y="3433053"/>
                </a:lnTo>
                <a:lnTo>
                  <a:pt x="0" y="343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126575" flipH="1" flipV="1">
            <a:off x="-3207581" y="-108342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10435122" y="3433053"/>
                </a:moveTo>
                <a:lnTo>
                  <a:pt x="0" y="3433053"/>
                </a:lnTo>
                <a:lnTo>
                  <a:pt x="0" y="0"/>
                </a:lnTo>
                <a:lnTo>
                  <a:pt x="10435122" y="0"/>
                </a:lnTo>
                <a:lnTo>
                  <a:pt x="10435122" y="3433053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963662" y="7166499"/>
            <a:ext cx="16834247" cy="1588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FFFFFF"/>
                </a:solidFill>
                <a:latin typeface="Inter"/>
              </a:rPr>
              <a:t>IDENTIFICAR DE 5 A 10 MARCAS O PRODUCTOS SIMILARES </a:t>
            </a: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FFFFFF"/>
                </a:solidFill>
                <a:latin typeface="Inter"/>
              </a:rPr>
              <a:t>O QUE RESULVAN LO MISMO QUE YO.</a:t>
            </a:r>
            <a:r>
              <a:rPr lang="en-US" sz="4599">
                <a:solidFill>
                  <a:srgbClr val="9988FF"/>
                </a:solidFill>
                <a:latin typeface="Inter"/>
              </a:rPr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20264">
            <a:off x="8955447" y="-1405395"/>
            <a:ext cx="12801600" cy="6015711"/>
          </a:xfrm>
          <a:custGeom>
            <a:avLst/>
            <a:gdLst/>
            <a:ahLst/>
            <a:cxnLst/>
            <a:rect l="l" t="t" r="r" b="b"/>
            <a:pathLst>
              <a:path w="12801600" h="6015711">
                <a:moveTo>
                  <a:pt x="0" y="0"/>
                </a:moveTo>
                <a:lnTo>
                  <a:pt x="12801600" y="0"/>
                </a:lnTo>
                <a:lnTo>
                  <a:pt x="12801600" y="6015711"/>
                </a:lnTo>
                <a:lnTo>
                  <a:pt x="0" y="6015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-56007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TextBox 4"/>
          <p:cNvSpPr txBox="1"/>
          <p:nvPr/>
        </p:nvSpPr>
        <p:spPr>
          <a:xfrm>
            <a:off x="13070247" y="1626383"/>
            <a:ext cx="4572000" cy="6919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86"/>
              </a:lnSpc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¿QUIEN?</a:t>
            </a:r>
          </a:p>
          <a:p>
            <a:pPr algn="l">
              <a:lnSpc>
                <a:spcPts val="9186"/>
              </a:lnSpc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¿QUÉ?</a:t>
            </a:r>
          </a:p>
          <a:p>
            <a:pPr algn="l">
              <a:lnSpc>
                <a:spcPts val="9186"/>
              </a:lnSpc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¿CÓMO?</a:t>
            </a:r>
          </a:p>
          <a:p>
            <a:pPr algn="l">
              <a:lnSpc>
                <a:spcPts val="9186"/>
              </a:lnSpc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¿DÓNDE?</a:t>
            </a:r>
          </a:p>
          <a:p>
            <a:pPr algn="l">
              <a:lnSpc>
                <a:spcPts val="9186"/>
              </a:lnSpc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¿CUANDO?</a:t>
            </a:r>
          </a:p>
          <a:p>
            <a:pPr marL="0" lvl="0" indent="0" algn="l">
              <a:lnSpc>
                <a:spcPts val="9186"/>
              </a:lnSpc>
              <a:spcBef>
                <a:spcPct val="0"/>
              </a:spcBef>
            </a:pPr>
            <a:r>
              <a:rPr lang="en-US" sz="6561">
                <a:solidFill>
                  <a:srgbClr val="FFFFFF"/>
                </a:solidFill>
                <a:latin typeface="Open Sans"/>
              </a:rPr>
              <a:t>¿CUÁNTO?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3137" y="6785911"/>
            <a:ext cx="18814273" cy="5357911"/>
          </a:xfrm>
          <a:custGeom>
            <a:avLst/>
            <a:gdLst/>
            <a:ahLst/>
            <a:cxnLst/>
            <a:rect l="l" t="t" r="r" b="b"/>
            <a:pathLst>
              <a:path w="18814273" h="5357911">
                <a:moveTo>
                  <a:pt x="0" y="0"/>
                </a:moveTo>
                <a:lnTo>
                  <a:pt x="18814274" y="0"/>
                </a:lnTo>
                <a:lnTo>
                  <a:pt x="18814274" y="5357910"/>
                </a:lnTo>
                <a:lnTo>
                  <a:pt x="0" y="53579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2884636" y="4271645"/>
            <a:ext cx="12518727" cy="169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0"/>
              </a:lnSpc>
            </a:pPr>
            <a:r>
              <a:rPr lang="en-US" sz="5200">
                <a:solidFill>
                  <a:srgbClr val="FFFFFF"/>
                </a:solidFill>
                <a:latin typeface="Inter"/>
              </a:rPr>
              <a:t>¿COMO SE PROMUEVEN MIS COMPETIDORES?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11873" y="-5971829"/>
            <a:ext cx="35755116" cy="20248417"/>
          </a:xfrm>
          <a:custGeom>
            <a:avLst/>
            <a:gdLst/>
            <a:ahLst/>
            <a:cxnLst/>
            <a:rect l="l" t="t" r="r" b="b"/>
            <a:pathLst>
              <a:path w="35755116" h="20248417">
                <a:moveTo>
                  <a:pt x="0" y="0"/>
                </a:moveTo>
                <a:lnTo>
                  <a:pt x="35755116" y="0"/>
                </a:lnTo>
                <a:lnTo>
                  <a:pt x="35755116" y="20248417"/>
                </a:lnTo>
                <a:lnTo>
                  <a:pt x="0" y="202484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953173" y="1960440"/>
            <a:ext cx="12514271" cy="5420883"/>
          </a:xfrm>
          <a:custGeom>
            <a:avLst/>
            <a:gdLst/>
            <a:ahLst/>
            <a:cxnLst/>
            <a:rect l="l" t="t" r="r" b="b"/>
            <a:pathLst>
              <a:path w="12514271" h="5420883">
                <a:moveTo>
                  <a:pt x="0" y="0"/>
                </a:moveTo>
                <a:lnTo>
                  <a:pt x="12514272" y="0"/>
                </a:lnTo>
                <a:lnTo>
                  <a:pt x="12514272" y="5420883"/>
                </a:lnTo>
                <a:lnTo>
                  <a:pt x="0" y="54208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7210309" y="5087614"/>
            <a:ext cx="10385851" cy="4587418"/>
          </a:xfrm>
          <a:custGeom>
            <a:avLst/>
            <a:gdLst/>
            <a:ahLst/>
            <a:cxnLst/>
            <a:rect l="l" t="t" r="r" b="b"/>
            <a:pathLst>
              <a:path w="10385851" h="4587418">
                <a:moveTo>
                  <a:pt x="0" y="0"/>
                </a:moveTo>
                <a:lnTo>
                  <a:pt x="10385851" y="0"/>
                </a:lnTo>
                <a:lnTo>
                  <a:pt x="10385851" y="4587418"/>
                </a:lnTo>
                <a:lnTo>
                  <a:pt x="0" y="45874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2884636" y="674370"/>
            <a:ext cx="12518727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4200">
                <a:solidFill>
                  <a:srgbClr val="FFFFFF"/>
                </a:solidFill>
                <a:latin typeface="Inter"/>
              </a:rPr>
              <a:t>ANÁLISIS DE PALABRAS CLAVE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11873" y="-5971829"/>
            <a:ext cx="35755116" cy="20248417"/>
          </a:xfrm>
          <a:custGeom>
            <a:avLst/>
            <a:gdLst/>
            <a:ahLst/>
            <a:cxnLst/>
            <a:rect l="l" t="t" r="r" b="b"/>
            <a:pathLst>
              <a:path w="35755116" h="20248417">
                <a:moveTo>
                  <a:pt x="0" y="0"/>
                </a:moveTo>
                <a:lnTo>
                  <a:pt x="35755116" y="0"/>
                </a:lnTo>
                <a:lnTo>
                  <a:pt x="35755116" y="20248417"/>
                </a:lnTo>
                <a:lnTo>
                  <a:pt x="0" y="202484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1028700" y="2516574"/>
            <a:ext cx="16230600" cy="6924505"/>
          </a:xfrm>
          <a:custGeom>
            <a:avLst/>
            <a:gdLst/>
            <a:ahLst/>
            <a:cxnLst/>
            <a:rect l="l" t="t" r="r" b="b"/>
            <a:pathLst>
              <a:path w="16230600" h="6924505">
                <a:moveTo>
                  <a:pt x="0" y="0"/>
                </a:moveTo>
                <a:lnTo>
                  <a:pt x="16230600" y="0"/>
                </a:lnTo>
                <a:lnTo>
                  <a:pt x="16230600" y="6924505"/>
                </a:lnTo>
                <a:lnTo>
                  <a:pt x="0" y="6924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TextBox 4"/>
          <p:cNvSpPr txBox="1"/>
          <p:nvPr/>
        </p:nvSpPr>
        <p:spPr>
          <a:xfrm>
            <a:off x="2884636" y="674370"/>
            <a:ext cx="12518727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4200">
                <a:solidFill>
                  <a:srgbClr val="FFFFFF"/>
                </a:solidFill>
                <a:latin typeface="Inter"/>
              </a:rPr>
              <a:t>ANÁLISIS DE PALABRAS CLAVE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1976367" y="5138737"/>
            <a:ext cx="10531773" cy="0"/>
          </a:xfrm>
          <a:prstGeom prst="line">
            <a:avLst/>
          </a:prstGeom>
          <a:ln w="9525" cap="rnd">
            <a:solidFill>
              <a:srgbClr val="292828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3" name="AutoShape 3"/>
          <p:cNvSpPr/>
          <p:nvPr/>
        </p:nvSpPr>
        <p:spPr>
          <a:xfrm>
            <a:off x="7247016" y="3436847"/>
            <a:ext cx="11040984" cy="0"/>
          </a:xfrm>
          <a:prstGeom prst="line">
            <a:avLst/>
          </a:prstGeom>
          <a:ln w="9525" cap="rnd">
            <a:solidFill>
              <a:srgbClr val="292828">
                <a:alpha val="4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4" name="AutoShape 4"/>
          <p:cNvSpPr/>
          <p:nvPr/>
        </p:nvSpPr>
        <p:spPr>
          <a:xfrm>
            <a:off x="7247016" y="6905560"/>
            <a:ext cx="11040984" cy="0"/>
          </a:xfrm>
          <a:prstGeom prst="line">
            <a:avLst/>
          </a:prstGeom>
          <a:ln w="9525" cap="rnd">
            <a:solidFill>
              <a:srgbClr val="292828">
                <a:alpha val="4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600624" y="532198"/>
            <a:ext cx="5689812" cy="2914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8"/>
              </a:lnSpc>
            </a:pPr>
            <a:r>
              <a:rPr lang="en-US" sz="5475">
                <a:solidFill>
                  <a:srgbClr val="292828"/>
                </a:solidFill>
                <a:latin typeface="Inter"/>
              </a:rPr>
              <a:t>Comportamiento de las personas / Audiencias Objetivo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0624" y="3598587"/>
            <a:ext cx="514500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5E17EB"/>
                </a:solidFill>
                <a:latin typeface="Inter"/>
              </a:rPr>
              <a:t>Entender el comportamiento y motivaciones de las personas...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004884" y="1115555"/>
            <a:ext cx="8254416" cy="1294403"/>
            <a:chOff x="0" y="0"/>
            <a:chExt cx="11005889" cy="1725871"/>
          </a:xfrm>
        </p:grpSpPr>
        <p:sp>
          <p:nvSpPr>
            <p:cNvPr id="8" name="TextBox 8"/>
            <p:cNvSpPr txBox="1"/>
            <p:nvPr/>
          </p:nvSpPr>
          <p:spPr>
            <a:xfrm>
              <a:off x="0" y="-38100"/>
              <a:ext cx="11005889" cy="537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292828"/>
                  </a:solidFill>
                  <a:latin typeface="Inter Bold"/>
                </a:rPr>
                <a:t>BUYER PERSONA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8291"/>
              <a:ext cx="11005889" cy="957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292828"/>
                  </a:solidFill>
                  <a:latin typeface="Inter"/>
                </a:rPr>
                <a:t>Definir los distntos tipos de compradores que puede tener Nuestro negocio, y personalizar el discurso para cada uno.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004884" y="4497486"/>
            <a:ext cx="8254416" cy="1260107"/>
            <a:chOff x="0" y="0"/>
            <a:chExt cx="11005889" cy="168014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6510"/>
              <a:ext cx="11005889" cy="4284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4"/>
                </a:lnSpc>
              </a:pPr>
              <a:r>
                <a:rPr lang="en-US" sz="1974">
                  <a:solidFill>
                    <a:srgbClr val="292828"/>
                  </a:solidFill>
                  <a:latin typeface="Inter Bold"/>
                </a:rPr>
                <a:t>DOLORES, DUDAS, DESEOS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22563"/>
              <a:ext cx="11005889" cy="957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292828"/>
                  </a:solidFill>
                  <a:latin typeface="Inter"/>
                </a:rPr>
                <a:t>Que es lo que impulsa la compra de cada uno de los distintos Buyer Persona que tenems en nuestro negocio.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004884" y="7799070"/>
            <a:ext cx="8254416" cy="1341137"/>
            <a:chOff x="0" y="0"/>
            <a:chExt cx="11005889" cy="1788183"/>
          </a:xfrm>
        </p:grpSpPr>
        <p:sp>
          <p:nvSpPr>
            <p:cNvPr id="14" name="TextBox 14"/>
            <p:cNvSpPr txBox="1"/>
            <p:nvPr/>
          </p:nvSpPr>
          <p:spPr>
            <a:xfrm>
              <a:off x="0" y="0"/>
              <a:ext cx="11005889" cy="4614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74"/>
                </a:lnSpc>
              </a:pPr>
              <a:r>
                <a:rPr lang="en-US" sz="2124">
                  <a:solidFill>
                    <a:srgbClr val="292828"/>
                  </a:solidFill>
                  <a:latin typeface="Inter Bold"/>
                </a:rPr>
                <a:t>COMPORTAMIENTO DE COMPRA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30603"/>
              <a:ext cx="11005889" cy="957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292828"/>
                  </a:solidFill>
                  <a:latin typeface="Inter"/>
                </a:rPr>
                <a:t>A través de que canales pueden estar más dispuestos a tomar acción las personas sobre mis ofertas.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20264">
            <a:off x="8955447" y="-1405395"/>
            <a:ext cx="12801600" cy="6015711"/>
          </a:xfrm>
          <a:custGeom>
            <a:avLst/>
            <a:gdLst/>
            <a:ahLst/>
            <a:cxnLst/>
            <a:rect l="l" t="t" r="r" b="b"/>
            <a:pathLst>
              <a:path w="12801600" h="6015711">
                <a:moveTo>
                  <a:pt x="0" y="0"/>
                </a:moveTo>
                <a:lnTo>
                  <a:pt x="12801600" y="0"/>
                </a:lnTo>
                <a:lnTo>
                  <a:pt x="12801600" y="6015711"/>
                </a:lnTo>
                <a:lnTo>
                  <a:pt x="0" y="6015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-88567" y="-2015396"/>
            <a:ext cx="18465134" cy="12302396"/>
          </a:xfrm>
          <a:custGeom>
            <a:avLst/>
            <a:gdLst/>
            <a:ahLst/>
            <a:cxnLst/>
            <a:rect l="l" t="t" r="r" b="b"/>
            <a:pathLst>
              <a:path w="18465134" h="12302396">
                <a:moveTo>
                  <a:pt x="0" y="0"/>
                </a:moveTo>
                <a:lnTo>
                  <a:pt x="18465134" y="0"/>
                </a:lnTo>
                <a:lnTo>
                  <a:pt x="18465134" y="12302396"/>
                </a:lnTo>
                <a:lnTo>
                  <a:pt x="0" y="123023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3662" y="2393866"/>
            <a:ext cx="15885561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>
                <a:solidFill>
                  <a:srgbClr val="9988FF"/>
                </a:solidFill>
                <a:latin typeface="Inter"/>
              </a:rPr>
              <a:t>CONSUMIDORES, QUÉ LOS MOTIVA A COMPRAR...</a:t>
            </a:r>
          </a:p>
        </p:txBody>
      </p:sp>
      <p:sp>
        <p:nvSpPr>
          <p:cNvPr id="3" name="Freeform 3"/>
          <p:cNvSpPr/>
          <p:nvPr/>
        </p:nvSpPr>
        <p:spPr>
          <a:xfrm>
            <a:off x="8458200" y="758433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0" y="0"/>
                </a:moveTo>
                <a:lnTo>
                  <a:pt x="10435123" y="0"/>
                </a:lnTo>
                <a:lnTo>
                  <a:pt x="10435123" y="3433053"/>
                </a:lnTo>
                <a:lnTo>
                  <a:pt x="0" y="343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126575" flipH="1" flipV="1">
            <a:off x="-3207581" y="-108342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10435122" y="3433053"/>
                </a:moveTo>
                <a:lnTo>
                  <a:pt x="0" y="3433053"/>
                </a:lnTo>
                <a:lnTo>
                  <a:pt x="0" y="0"/>
                </a:lnTo>
                <a:lnTo>
                  <a:pt x="10435122" y="0"/>
                </a:lnTo>
                <a:lnTo>
                  <a:pt x="10435122" y="3433053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963662" y="7242699"/>
            <a:ext cx="15885561" cy="2153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FFFFFF"/>
                </a:solidFill>
                <a:latin typeface="Inter"/>
              </a:rPr>
              <a:t>ENTENDER SUS PRINCIPALES DOLORES, DESEOS, DUDAS Y FALSAS CREENCIAS ACERCA DE MI PRODUCTO, SERVICIO O CATEGORÍA.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5225901" y="5016351"/>
            <a:ext cx="10531773" cy="0"/>
          </a:xfrm>
          <a:prstGeom prst="line">
            <a:avLst/>
          </a:prstGeom>
          <a:ln w="9525" cap="rnd">
            <a:solidFill>
              <a:srgbClr val="292828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630950" y="3280146"/>
            <a:ext cx="9415432" cy="5687738"/>
          </a:xfrm>
          <a:custGeom>
            <a:avLst/>
            <a:gdLst/>
            <a:ahLst/>
            <a:cxnLst/>
            <a:rect l="l" t="t" r="r" b="b"/>
            <a:pathLst>
              <a:path w="9415432" h="5687738">
                <a:moveTo>
                  <a:pt x="0" y="0"/>
                </a:moveTo>
                <a:lnTo>
                  <a:pt x="9415432" y="0"/>
                </a:lnTo>
                <a:lnTo>
                  <a:pt x="9415432" y="5687739"/>
                </a:lnTo>
                <a:lnTo>
                  <a:pt x="0" y="56877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10724023" y="1542457"/>
            <a:ext cx="3690997" cy="878311"/>
          </a:xfrm>
          <a:custGeom>
            <a:avLst/>
            <a:gdLst/>
            <a:ahLst/>
            <a:cxnLst/>
            <a:rect l="l" t="t" r="r" b="b"/>
            <a:pathLst>
              <a:path w="3690997" h="878311">
                <a:moveTo>
                  <a:pt x="0" y="0"/>
                </a:moveTo>
                <a:lnTo>
                  <a:pt x="3690998" y="0"/>
                </a:lnTo>
                <a:lnTo>
                  <a:pt x="3690998" y="878311"/>
                </a:lnTo>
                <a:lnTo>
                  <a:pt x="0" y="8783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7647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280901" y="232146"/>
            <a:ext cx="10443122" cy="304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0"/>
              </a:lnSpc>
            </a:pPr>
            <a:r>
              <a:rPr lang="en-US" sz="5008">
                <a:solidFill>
                  <a:srgbClr val="292828"/>
                </a:solidFill>
                <a:latin typeface="Inter"/>
              </a:rPr>
              <a:t>Los sesgos cognitivos que influyen en la toma de decisiones de compra</a:t>
            </a:r>
          </a:p>
          <a:p>
            <a:pPr algn="l">
              <a:lnSpc>
                <a:spcPts val="6010"/>
              </a:lnSpc>
            </a:pPr>
            <a:endParaRPr lang="en-US" sz="5008">
              <a:solidFill>
                <a:srgbClr val="292828"/>
              </a:solidFill>
              <a:latin typeface="Inter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0724023" y="2664538"/>
            <a:ext cx="7381994" cy="7199102"/>
            <a:chOff x="0" y="0"/>
            <a:chExt cx="9842659" cy="9598803"/>
          </a:xfrm>
        </p:grpSpPr>
        <p:sp>
          <p:nvSpPr>
            <p:cNvPr id="7" name="TextBox 7"/>
            <p:cNvSpPr txBox="1"/>
            <p:nvPr/>
          </p:nvSpPr>
          <p:spPr>
            <a:xfrm>
              <a:off x="0" y="170815"/>
              <a:ext cx="9842659" cy="1642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9988FF"/>
                  </a:solidFill>
                  <a:latin typeface="Inter"/>
                </a:rPr>
                <a:t>¿QUÉ SUCEDE EN MEDIO DEL RECORRIDO? </a:t>
              </a:r>
            </a:p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9988FF"/>
                  </a:solidFill>
                  <a:latin typeface="Inter"/>
                </a:rPr>
                <a:t>DOS MODOS MENTALES</a:t>
              </a:r>
            </a:p>
            <a:p>
              <a:pPr algn="l">
                <a:lnSpc>
                  <a:spcPts val="3359"/>
                </a:lnSpc>
              </a:pPr>
              <a:endParaRPr lang="en-US" sz="2400">
                <a:solidFill>
                  <a:srgbClr val="9988FF"/>
                </a:solidFill>
                <a:latin typeface="Inter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634970"/>
              <a:ext cx="9842659" cy="6963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292828"/>
                  </a:solidFill>
                  <a:latin typeface="Inter"/>
                </a:rPr>
                <a:t>Las personas buscan información sobre productos y marcas de una categoría, y, luego, sopesan todas las opciones. Esto se corresponde con dos modos mentales diferentes en el desorden intermedio: la exploración, una actividad expansiva, y la evaluación, una actividad restrictiva. Cualquier acción que una persona realice en una amplia variedad de fuentes en línea, como motores de búsqueda, redes sociales, agregadores y sitios web de reseñas, puede clasificarse en uno de estos dos modos mentales.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3662" y="2393866"/>
            <a:ext cx="15885561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>
                <a:solidFill>
                  <a:srgbClr val="9988FF"/>
                </a:solidFill>
                <a:latin typeface="Inter"/>
              </a:rPr>
              <a:t>MEJORES PRÁCTICAS PARA ECOMMERCE.</a:t>
            </a:r>
          </a:p>
        </p:txBody>
      </p:sp>
      <p:sp>
        <p:nvSpPr>
          <p:cNvPr id="3" name="Freeform 3"/>
          <p:cNvSpPr/>
          <p:nvPr/>
        </p:nvSpPr>
        <p:spPr>
          <a:xfrm>
            <a:off x="8458200" y="758433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0" y="0"/>
                </a:moveTo>
                <a:lnTo>
                  <a:pt x="10435123" y="0"/>
                </a:lnTo>
                <a:lnTo>
                  <a:pt x="10435123" y="3433053"/>
                </a:lnTo>
                <a:lnTo>
                  <a:pt x="0" y="343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126575" flipH="1" flipV="1">
            <a:off x="-3207581" y="-108342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10435122" y="3433053"/>
                </a:moveTo>
                <a:lnTo>
                  <a:pt x="0" y="3433053"/>
                </a:lnTo>
                <a:lnTo>
                  <a:pt x="0" y="0"/>
                </a:lnTo>
                <a:lnTo>
                  <a:pt x="10435122" y="0"/>
                </a:lnTo>
                <a:lnTo>
                  <a:pt x="10435122" y="3433053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963662" y="7242699"/>
            <a:ext cx="15885561" cy="1429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FFFFFF"/>
                </a:solidFill>
                <a:latin typeface="Inter"/>
              </a:rPr>
              <a:t>Tenga en cuenta estos parametros antes de activar su estrategia o acciones en comercio electrónico.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5225901" y="5016351"/>
            <a:ext cx="10531773" cy="0"/>
          </a:xfrm>
          <a:prstGeom prst="line">
            <a:avLst/>
          </a:prstGeom>
          <a:ln w="9525" cap="rnd">
            <a:solidFill>
              <a:srgbClr val="292828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427813" y="676180"/>
            <a:ext cx="9277434" cy="9277434"/>
          </a:xfrm>
          <a:custGeom>
            <a:avLst/>
            <a:gdLst/>
            <a:ahLst/>
            <a:cxnLst/>
            <a:rect l="l" t="t" r="r" b="b"/>
            <a:pathLst>
              <a:path w="9277434" h="9277434">
                <a:moveTo>
                  <a:pt x="0" y="0"/>
                </a:moveTo>
                <a:lnTo>
                  <a:pt x="9277434" y="0"/>
                </a:lnTo>
                <a:lnTo>
                  <a:pt x="9277434" y="9277433"/>
                </a:lnTo>
                <a:lnTo>
                  <a:pt x="0" y="92774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TextBox 4"/>
          <p:cNvSpPr txBox="1"/>
          <p:nvPr/>
        </p:nvSpPr>
        <p:spPr>
          <a:xfrm>
            <a:off x="10703719" y="676180"/>
            <a:ext cx="7283455" cy="2709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1"/>
              </a:lnSpc>
            </a:pPr>
            <a:r>
              <a:rPr lang="en-US" sz="3617">
                <a:solidFill>
                  <a:srgbClr val="292828"/>
                </a:solidFill>
                <a:latin typeface="Inter"/>
              </a:rPr>
              <a:t>El sector de comercio electrónico en Colombia - Datos estadísticos</a:t>
            </a:r>
          </a:p>
          <a:p>
            <a:pPr algn="l">
              <a:lnSpc>
                <a:spcPts val="6379"/>
              </a:lnSpc>
            </a:pPr>
            <a:endParaRPr lang="en-US" sz="3617">
              <a:solidFill>
                <a:srgbClr val="292828"/>
              </a:solidFill>
              <a:latin typeface="Inter"/>
            </a:endParaRPr>
          </a:p>
          <a:p>
            <a:pPr algn="l">
              <a:lnSpc>
                <a:spcPts val="6379"/>
              </a:lnSpc>
            </a:pPr>
            <a:endParaRPr lang="en-US" sz="3617">
              <a:solidFill>
                <a:srgbClr val="292828"/>
              </a:solidFill>
              <a:latin typeface="Inter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0915650" y="2904307"/>
            <a:ext cx="6859593" cy="7049306"/>
            <a:chOff x="0" y="0"/>
            <a:chExt cx="9146124" cy="9399075"/>
          </a:xfrm>
        </p:grpSpPr>
        <p:sp>
          <p:nvSpPr>
            <p:cNvPr id="6" name="TextBox 6"/>
            <p:cNvSpPr txBox="1"/>
            <p:nvPr/>
          </p:nvSpPr>
          <p:spPr>
            <a:xfrm>
              <a:off x="0" y="153999"/>
              <a:ext cx="9146124" cy="15199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01"/>
                </a:lnSpc>
              </a:pPr>
              <a:r>
                <a:rPr lang="en-US" sz="2215">
                  <a:solidFill>
                    <a:srgbClr val="9988FF"/>
                  </a:solidFill>
                  <a:latin typeface="Inter"/>
                </a:rPr>
                <a:t>PUBLICADO POR </a:t>
              </a:r>
              <a:r>
                <a:rPr lang="en-US" sz="2215" u="sng">
                  <a:solidFill>
                    <a:srgbClr val="9988FF"/>
                  </a:solidFill>
                  <a:latin typeface="Inter Semi-Bold"/>
                  <a:hlinkClick r:id="rId3" tooltip="https://es.statista.com/acercadenosotros/nuestro-compromiso-con-la-calidad"/>
                </a:rPr>
                <a:t>Statista Research Department</a:t>
              </a:r>
              <a:r>
                <a:rPr lang="en-US" sz="2215">
                  <a:solidFill>
                    <a:srgbClr val="9988FF"/>
                  </a:solidFill>
                  <a:latin typeface="Inter"/>
                </a:rPr>
                <a:t>, 4 mar 2024</a:t>
              </a:r>
            </a:p>
            <a:p>
              <a:pPr algn="l">
                <a:lnSpc>
                  <a:spcPts val="3101"/>
                </a:lnSpc>
              </a:pPr>
              <a:endParaRPr lang="en-US" sz="2215">
                <a:solidFill>
                  <a:srgbClr val="9988FF"/>
                </a:solidFill>
                <a:latin typeface="Inter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419661"/>
              <a:ext cx="9146124" cy="69794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0"/>
                </a:lnSpc>
              </a:pPr>
              <a:r>
                <a:rPr lang="en-US" sz="2307">
                  <a:solidFill>
                    <a:srgbClr val="292828"/>
                  </a:solidFill>
                  <a:latin typeface="Inter"/>
                </a:rPr>
                <a:t>Colombia es el hogar de 51 millones de personas, de las cuales se estima que 37,5 millones contaban con </a:t>
              </a:r>
              <a:r>
                <a:rPr lang="en-US" sz="2307" u="sng">
                  <a:solidFill>
                    <a:srgbClr val="292828"/>
                  </a:solidFill>
                  <a:latin typeface="Inter"/>
                  <a:hlinkClick r:id="rId4" tooltip="https://es.statista.com/previsiones/1300167/numero-de-usuarios-internet-en-colombia"/>
                </a:rPr>
                <a:t>acceso a internet</a:t>
              </a:r>
              <a:r>
                <a:rPr lang="en-US" sz="2307">
                  <a:solidFill>
                    <a:srgbClr val="292828"/>
                  </a:solidFill>
                  <a:latin typeface="Inter"/>
                </a:rPr>
                <a:t> en julio de 2022. De est forma, se sitúa fuera de los 20 los países con las </a:t>
              </a:r>
              <a:r>
                <a:rPr lang="en-US" sz="2307" u="sng">
                  <a:solidFill>
                    <a:srgbClr val="292828"/>
                  </a:solidFill>
                  <a:latin typeface="Inter"/>
                  <a:hlinkClick r:id="rId5" tooltip="https://es.statista.com/estadisticas/1136646/tasa-penetracion-mas-altas-internet-america-latina-caribe/"/>
                </a:rPr>
                <a:t>tasas de acceso a la red más altas de América del Sur</a:t>
              </a:r>
              <a:r>
                <a:rPr lang="en-US" sz="2307">
                  <a:solidFill>
                    <a:srgbClr val="292828"/>
                  </a:solidFill>
                  <a:latin typeface="Inter"/>
                </a:rPr>
                <a:t>. No obstante, el </a:t>
              </a:r>
              <a:r>
                <a:rPr lang="en-US" sz="2307" u="sng">
                  <a:solidFill>
                    <a:srgbClr val="292828"/>
                  </a:solidFill>
                  <a:latin typeface="Inter"/>
                  <a:hlinkClick r:id="rId6" tooltip="https://es.statista.com/estadisticas/1334316/colombia-porcentaje-de-usuarios-que-hacen-compras-online/"/>
                </a:rPr>
                <a:t>porcentaje de internautas que compró en línea</a:t>
              </a:r>
              <a:r>
                <a:rPr lang="en-US" sz="2307">
                  <a:solidFill>
                    <a:srgbClr val="292828"/>
                  </a:solidFill>
                  <a:latin typeface="Inter"/>
                </a:rPr>
                <a:t> semanalmente superó el 50% en 2022. Durante el mismo año, Colombia se posicionó como el tercer mayor mercado de comercio online de América Latina y se espera que el sector alcance un crecimiento del 60% entre 2022 y 2027.</a:t>
              </a:r>
            </a:p>
            <a:p>
              <a:pPr algn="l">
                <a:lnSpc>
                  <a:spcPts val="3230"/>
                </a:lnSpc>
              </a:pPr>
              <a:endParaRPr lang="en-US" sz="2307">
                <a:solidFill>
                  <a:srgbClr val="292828"/>
                </a:solidFill>
                <a:latin typeface="Inter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1976367" y="5138737"/>
            <a:ext cx="10531773" cy="0"/>
          </a:xfrm>
          <a:prstGeom prst="line">
            <a:avLst/>
          </a:prstGeom>
          <a:ln w="9525" cap="rnd">
            <a:solidFill>
              <a:srgbClr val="292828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600624" y="532198"/>
            <a:ext cx="5689812" cy="4361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8"/>
              </a:lnSpc>
            </a:pPr>
            <a:r>
              <a:rPr lang="en-US" sz="5475">
                <a:solidFill>
                  <a:srgbClr val="292828"/>
                </a:solidFill>
                <a:latin typeface="Inter"/>
              </a:rPr>
              <a:t>PRÁCTICAS RECOMENDADAPARA UNA ESTRATEGIA DE COMERCIO ELECTRÓNICO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00624" y="5143500"/>
            <a:ext cx="5145007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5E17EB"/>
                </a:solidFill>
                <a:latin typeface="Inter"/>
              </a:rPr>
              <a:t>Tenga un foco estratégico en cada acción de marketing en sus canales digitales, enfocada en ayudar a comprar mejor a su mercado objetivo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770891" y="170336"/>
            <a:ext cx="10069525" cy="9946327"/>
            <a:chOff x="0" y="0"/>
            <a:chExt cx="13426033" cy="13261770"/>
          </a:xfrm>
        </p:grpSpPr>
        <p:sp>
          <p:nvSpPr>
            <p:cNvPr id="6" name="TextBox 6"/>
            <p:cNvSpPr txBox="1"/>
            <p:nvPr/>
          </p:nvSpPr>
          <p:spPr>
            <a:xfrm>
              <a:off x="0" y="18993"/>
              <a:ext cx="13426033" cy="523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3"/>
                </a:lnSpc>
              </a:pPr>
              <a:r>
                <a:rPr lang="en-US" sz="2409">
                  <a:solidFill>
                    <a:srgbClr val="292828"/>
                  </a:solidFill>
                  <a:latin typeface="Inter Bold"/>
                </a:rPr>
                <a:t>COMPORTAMIENTO DEL MERCADO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880304"/>
              <a:ext cx="13426033" cy="123814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53089" lvl="1" indent="-276544" algn="l">
                <a:lnSpc>
                  <a:spcPts val="3586"/>
                </a:lnSpc>
                <a:buFont typeface="Arial"/>
                <a:buChar char="•"/>
              </a:pPr>
              <a:r>
                <a:rPr lang="en-US" sz="2561">
                  <a:solidFill>
                    <a:srgbClr val="292828"/>
                  </a:solidFill>
                  <a:latin typeface="Inter"/>
                </a:rPr>
                <a:t>Estableciemiento de objetivos claros</a:t>
              </a:r>
            </a:p>
            <a:p>
              <a:pPr algn="l">
                <a:lnSpc>
                  <a:spcPts val="3586"/>
                </a:lnSpc>
              </a:pPr>
              <a:endParaRPr lang="en-US" sz="2561">
                <a:solidFill>
                  <a:srgbClr val="292828"/>
                </a:solidFill>
                <a:latin typeface="Inter"/>
              </a:endParaRPr>
            </a:p>
            <a:p>
              <a:pPr marL="553089" lvl="1" indent="-276544" algn="l">
                <a:lnSpc>
                  <a:spcPts val="3586"/>
                </a:lnSpc>
                <a:buFont typeface="Arial"/>
                <a:buChar char="•"/>
              </a:pPr>
              <a:r>
                <a:rPr lang="en-US" sz="2561">
                  <a:solidFill>
                    <a:srgbClr val="292828"/>
                  </a:solidFill>
                  <a:latin typeface="Inter"/>
                </a:rPr>
                <a:t>Análisis y conocimiento del mercado</a:t>
              </a:r>
            </a:p>
            <a:p>
              <a:pPr algn="l">
                <a:lnSpc>
                  <a:spcPts val="3586"/>
                </a:lnSpc>
              </a:pPr>
              <a:endParaRPr lang="en-US" sz="2561">
                <a:solidFill>
                  <a:srgbClr val="292828"/>
                </a:solidFill>
                <a:latin typeface="Inter"/>
              </a:endParaRPr>
            </a:p>
            <a:p>
              <a:pPr marL="553089" lvl="1" indent="-276544" algn="l">
                <a:lnSpc>
                  <a:spcPts val="3586"/>
                </a:lnSpc>
                <a:buFont typeface="Arial"/>
                <a:buChar char="•"/>
              </a:pPr>
              <a:r>
                <a:rPr lang="en-US" sz="2561">
                  <a:solidFill>
                    <a:srgbClr val="292828"/>
                  </a:solidFill>
                  <a:latin typeface="Inter"/>
                </a:rPr>
                <a:t>Asegurar la experiencia del usuario</a:t>
              </a:r>
            </a:p>
            <a:p>
              <a:pPr algn="l">
                <a:lnSpc>
                  <a:spcPts val="3586"/>
                </a:lnSpc>
              </a:pPr>
              <a:endParaRPr lang="en-US" sz="2561">
                <a:solidFill>
                  <a:srgbClr val="292828"/>
                </a:solidFill>
                <a:latin typeface="Inter"/>
              </a:endParaRPr>
            </a:p>
            <a:p>
              <a:pPr marL="553089" lvl="1" indent="-276544" algn="l">
                <a:lnSpc>
                  <a:spcPts val="3586"/>
                </a:lnSpc>
                <a:buFont typeface="Arial"/>
                <a:buChar char="•"/>
              </a:pPr>
              <a:r>
                <a:rPr lang="en-US" sz="2561">
                  <a:solidFill>
                    <a:srgbClr val="292828"/>
                  </a:solidFill>
                  <a:latin typeface="Inter"/>
                </a:rPr>
                <a:t>Optimizar la tienda para SEO / Motores de búsqueda</a:t>
              </a:r>
            </a:p>
            <a:p>
              <a:pPr algn="l">
                <a:lnSpc>
                  <a:spcPts val="3586"/>
                </a:lnSpc>
              </a:pPr>
              <a:endParaRPr lang="en-US" sz="2561">
                <a:solidFill>
                  <a:srgbClr val="292828"/>
                </a:solidFill>
                <a:latin typeface="Inter"/>
              </a:endParaRPr>
            </a:p>
            <a:p>
              <a:pPr marL="553089" lvl="1" indent="-276544" algn="l">
                <a:lnSpc>
                  <a:spcPts val="3586"/>
                </a:lnSpc>
                <a:buFont typeface="Arial"/>
                <a:buChar char="•"/>
              </a:pPr>
              <a:r>
                <a:rPr lang="en-US" sz="2561">
                  <a:solidFill>
                    <a:srgbClr val="292828"/>
                  </a:solidFill>
                  <a:latin typeface="Inter"/>
                </a:rPr>
                <a:t>Construir estrategias de publicidad medibles / Pixel - Segumiento de conversiones</a:t>
              </a:r>
            </a:p>
            <a:p>
              <a:pPr algn="l">
                <a:lnSpc>
                  <a:spcPts val="3586"/>
                </a:lnSpc>
              </a:pPr>
              <a:endParaRPr lang="en-US" sz="2561">
                <a:solidFill>
                  <a:srgbClr val="292828"/>
                </a:solidFill>
                <a:latin typeface="Inter"/>
              </a:endParaRPr>
            </a:p>
            <a:p>
              <a:pPr marL="553089" lvl="1" indent="-276544" algn="l">
                <a:lnSpc>
                  <a:spcPts val="3586"/>
                </a:lnSpc>
                <a:buFont typeface="Arial"/>
                <a:buChar char="•"/>
              </a:pPr>
              <a:r>
                <a:rPr lang="en-US" sz="2561">
                  <a:solidFill>
                    <a:srgbClr val="292828"/>
                  </a:solidFill>
                  <a:latin typeface="Inter"/>
                </a:rPr>
                <a:t>Email y automatizaciones de Marketing</a:t>
              </a:r>
            </a:p>
            <a:p>
              <a:pPr algn="l">
                <a:lnSpc>
                  <a:spcPts val="3586"/>
                </a:lnSpc>
              </a:pPr>
              <a:endParaRPr lang="en-US" sz="2561">
                <a:solidFill>
                  <a:srgbClr val="292828"/>
                </a:solidFill>
                <a:latin typeface="Inter"/>
              </a:endParaRPr>
            </a:p>
            <a:p>
              <a:pPr marL="553089" lvl="1" indent="-276544" algn="l">
                <a:lnSpc>
                  <a:spcPts val="3586"/>
                </a:lnSpc>
                <a:buFont typeface="Arial"/>
                <a:buChar char="•"/>
              </a:pPr>
              <a:r>
                <a:rPr lang="en-US" sz="2561">
                  <a:solidFill>
                    <a:srgbClr val="292828"/>
                  </a:solidFill>
                  <a:latin typeface="Inter"/>
                </a:rPr>
                <a:t>Pasarelas de pagó y logística de envío</a:t>
              </a:r>
            </a:p>
            <a:p>
              <a:pPr algn="l">
                <a:lnSpc>
                  <a:spcPts val="2886"/>
                </a:lnSpc>
              </a:pPr>
              <a:endParaRPr lang="en-US" sz="2561">
                <a:solidFill>
                  <a:srgbClr val="292828"/>
                </a:solidFill>
                <a:latin typeface="Inter"/>
              </a:endParaRPr>
            </a:p>
            <a:p>
              <a:pPr marL="553089" lvl="1" indent="-276544" algn="l">
                <a:lnSpc>
                  <a:spcPts val="3586"/>
                </a:lnSpc>
                <a:buFont typeface="Arial"/>
                <a:buChar char="•"/>
              </a:pPr>
              <a:r>
                <a:rPr lang="en-US" sz="2561">
                  <a:solidFill>
                    <a:srgbClr val="292828"/>
                  </a:solidFill>
                  <a:latin typeface="Inter"/>
                </a:rPr>
                <a:t>Análítica de datos / Google GA4 - Google Serach Console</a:t>
              </a:r>
            </a:p>
            <a:p>
              <a:pPr algn="l">
                <a:lnSpc>
                  <a:spcPts val="3586"/>
                </a:lnSpc>
              </a:pPr>
              <a:endParaRPr lang="en-US" sz="2561">
                <a:solidFill>
                  <a:srgbClr val="292828"/>
                </a:solidFill>
                <a:latin typeface="Inter"/>
              </a:endParaRPr>
            </a:p>
            <a:p>
              <a:pPr marL="553089" lvl="1" indent="-276544" algn="l">
                <a:lnSpc>
                  <a:spcPts val="3586"/>
                </a:lnSpc>
                <a:buFont typeface="Arial"/>
                <a:buChar char="•"/>
              </a:pPr>
              <a:r>
                <a:rPr lang="en-US" sz="2561">
                  <a:solidFill>
                    <a:srgbClr val="292828"/>
                  </a:solidFill>
                  <a:latin typeface="Inter"/>
                </a:rPr>
                <a:t>Experimenta y optimiza.</a:t>
              </a:r>
            </a:p>
            <a:p>
              <a:pPr algn="l">
                <a:lnSpc>
                  <a:spcPts val="3586"/>
                </a:lnSpc>
              </a:pPr>
              <a:endParaRPr lang="en-US" sz="2561">
                <a:solidFill>
                  <a:srgbClr val="292828"/>
                </a:solidFill>
                <a:latin typeface="Inter"/>
              </a:endParaRPr>
            </a:p>
            <a:p>
              <a:pPr marL="553089" lvl="1" indent="-276544" algn="l">
                <a:lnSpc>
                  <a:spcPts val="3586"/>
                </a:lnSpc>
                <a:buFont typeface="Arial"/>
                <a:buChar char="•"/>
              </a:pPr>
              <a:r>
                <a:rPr lang="en-US" sz="2561">
                  <a:solidFill>
                    <a:srgbClr val="292828"/>
                  </a:solidFill>
                  <a:latin typeface="Inter"/>
                </a:rPr>
                <a:t>Piense en el proceso de Marketing</a:t>
              </a:r>
            </a:p>
            <a:p>
              <a:pPr algn="l">
                <a:lnSpc>
                  <a:spcPts val="3586"/>
                </a:lnSpc>
              </a:pPr>
              <a:endParaRPr lang="en-US" sz="2561">
                <a:solidFill>
                  <a:srgbClr val="292828"/>
                </a:solidFill>
                <a:latin typeface="Inter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097930"/>
            <a:ext cx="15885561" cy="548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>
                <a:solidFill>
                  <a:srgbClr val="FFFFFF"/>
                </a:solidFill>
                <a:latin typeface="Inter"/>
              </a:rPr>
              <a:t>“LA TECNOLOGÍA NO DEBERÍA SER UN PROBLEMA, DEBE SER UNA SOLUCIÓN.”</a:t>
            </a:r>
          </a:p>
        </p:txBody>
      </p:sp>
      <p:sp>
        <p:nvSpPr>
          <p:cNvPr id="3" name="Freeform 3"/>
          <p:cNvSpPr/>
          <p:nvPr/>
        </p:nvSpPr>
        <p:spPr>
          <a:xfrm>
            <a:off x="8458200" y="758433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0" y="0"/>
                </a:moveTo>
                <a:lnTo>
                  <a:pt x="10435123" y="0"/>
                </a:lnTo>
                <a:lnTo>
                  <a:pt x="10435123" y="3433053"/>
                </a:lnTo>
                <a:lnTo>
                  <a:pt x="0" y="343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126575" flipH="1" flipV="1">
            <a:off x="-3207581" y="-1083420"/>
            <a:ext cx="10435123" cy="3433053"/>
          </a:xfrm>
          <a:custGeom>
            <a:avLst/>
            <a:gdLst/>
            <a:ahLst/>
            <a:cxnLst/>
            <a:rect l="l" t="t" r="r" b="b"/>
            <a:pathLst>
              <a:path w="10435123" h="3433053">
                <a:moveTo>
                  <a:pt x="10435122" y="3433053"/>
                </a:moveTo>
                <a:lnTo>
                  <a:pt x="0" y="3433053"/>
                </a:lnTo>
                <a:lnTo>
                  <a:pt x="0" y="0"/>
                </a:lnTo>
                <a:lnTo>
                  <a:pt x="10435122" y="0"/>
                </a:lnTo>
                <a:lnTo>
                  <a:pt x="10435122" y="3433053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26273" y="7155562"/>
            <a:ext cx="18814273" cy="5357911"/>
          </a:xfrm>
          <a:custGeom>
            <a:avLst/>
            <a:gdLst/>
            <a:ahLst/>
            <a:cxnLst/>
            <a:rect l="l" t="t" r="r" b="b"/>
            <a:pathLst>
              <a:path w="18814273" h="5357911">
                <a:moveTo>
                  <a:pt x="0" y="0"/>
                </a:moveTo>
                <a:lnTo>
                  <a:pt x="18814273" y="0"/>
                </a:lnTo>
                <a:lnTo>
                  <a:pt x="18814273" y="5357911"/>
                </a:lnTo>
                <a:lnTo>
                  <a:pt x="0" y="53579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833017" y="1982153"/>
            <a:ext cx="5266944" cy="5246370"/>
            <a:chOff x="0" y="0"/>
            <a:chExt cx="6502400" cy="6477000"/>
          </a:xfrm>
        </p:grpSpPr>
        <p:sp>
          <p:nvSpPr>
            <p:cNvPr id="4" name="Freeform 4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223" r="223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5" name="Freeform 5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/>
          <p:cNvSpPr/>
          <p:nvPr/>
        </p:nvSpPr>
        <p:spPr>
          <a:xfrm>
            <a:off x="15366375" y="7543071"/>
            <a:ext cx="2063325" cy="1910080"/>
          </a:xfrm>
          <a:custGeom>
            <a:avLst/>
            <a:gdLst/>
            <a:ahLst/>
            <a:cxnLst/>
            <a:rect l="l" t="t" r="r" b="b"/>
            <a:pathLst>
              <a:path w="2063325" h="1910080">
                <a:moveTo>
                  <a:pt x="0" y="0"/>
                </a:moveTo>
                <a:lnTo>
                  <a:pt x="2063325" y="0"/>
                </a:lnTo>
                <a:lnTo>
                  <a:pt x="2063325" y="1910080"/>
                </a:lnTo>
                <a:lnTo>
                  <a:pt x="0" y="19100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495" t="-74449" r="-20270" b="-12451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448181" y="2452688"/>
            <a:ext cx="8432682" cy="215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33"/>
              </a:lnSpc>
            </a:pPr>
            <a:r>
              <a:rPr lang="en-US" sz="7111">
                <a:solidFill>
                  <a:srgbClr val="FFFFFF"/>
                </a:solidFill>
                <a:latin typeface="Inter"/>
              </a:rPr>
              <a:t>¿TIENES ALGUNA PREGUNTA?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33017" y="7485921"/>
            <a:ext cx="5024795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Inter"/>
              </a:rPr>
              <a:t>CHRISTIAN VERGARA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Inter"/>
              </a:rPr>
              <a:t>CONSULTOR Y ESTRATEGA 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Inter"/>
              </a:rPr>
              <a:t>EN MARKETING DIGITAL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Inter"/>
              </a:rPr>
              <a:t>@christianvergaraco</a:t>
            </a:r>
          </a:p>
        </p:txBody>
      </p:sp>
      <p:sp>
        <p:nvSpPr>
          <p:cNvPr id="9" name="Freeform 9"/>
          <p:cNvSpPr/>
          <p:nvPr/>
        </p:nvSpPr>
        <p:spPr>
          <a:xfrm>
            <a:off x="768655" y="8096257"/>
            <a:ext cx="2165454" cy="1356894"/>
          </a:xfrm>
          <a:custGeom>
            <a:avLst/>
            <a:gdLst/>
            <a:ahLst/>
            <a:cxnLst/>
            <a:rect l="l" t="t" r="r" b="b"/>
            <a:pathLst>
              <a:path w="2165454" h="1356894">
                <a:moveTo>
                  <a:pt x="0" y="0"/>
                </a:moveTo>
                <a:lnTo>
                  <a:pt x="2165454" y="0"/>
                </a:lnTo>
                <a:lnTo>
                  <a:pt x="2165454" y="1356894"/>
                </a:lnTo>
                <a:lnTo>
                  <a:pt x="0" y="13568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932</Words>
  <Application>Microsoft Macintosh PowerPoint</Application>
  <PresentationFormat>Personalizado</PresentationFormat>
  <Paragraphs>114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0" baseType="lpstr">
      <vt:lpstr>Inter Semi-Bold</vt:lpstr>
      <vt:lpstr>Inter Bold</vt:lpstr>
      <vt:lpstr>Arial</vt:lpstr>
      <vt:lpstr>Open Sans</vt:lpstr>
      <vt:lpstr>Inter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- CHRISTIAN VERGARA - LA ESTRATÉGIA ES EL MARKETING - CONTENTO </dc:title>
  <cp:lastModifiedBy>JORGE ELIECER BEJARANO</cp:lastModifiedBy>
  <cp:revision>2</cp:revision>
  <dcterms:created xsi:type="dcterms:W3CDTF">2006-08-16T00:00:00Z</dcterms:created>
  <dcterms:modified xsi:type="dcterms:W3CDTF">2024-05-17T18:50:20Z</dcterms:modified>
  <dc:identifier>DAGFT9R5XU4</dc:identifier>
</cp:coreProperties>
</file>